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76" r:id="rId15"/>
    <p:sldId id="277" r:id="rId16"/>
    <p:sldId id="268" r:id="rId17"/>
    <p:sldId id="269" r:id="rId18"/>
    <p:sldId id="270" r:id="rId19"/>
    <p:sldId id="271" r:id="rId20"/>
    <p:sldId id="272" r:id="rId21"/>
    <p:sldId id="273" r:id="rId22"/>
    <p:sldId id="274"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Fira Mono Medium" panose="020B0604020202020204" charset="0"/>
      <p:regular r:id="rId29"/>
    </p:embeddedFont>
    <p:embeddedFont>
      <p:font typeface="Fira Sa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0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17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github.com/sarthakmithaulia"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Multimodal Emotion Detection System</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presentation explores an innovative approach to detecting emotional states and monitoring alertness using advanced AI techniques. It will cover the utilization of Convolutional Neural Networks (CNN) to analyze visual data for emotion and fatigue recognition.</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4D4D51"/>
            </a:solidFill>
            <a:prstDash val="solid"/>
          </a:ln>
        </p:spPr>
      </p:sp>
      <p:pic>
        <p:nvPicPr>
          <p:cNvPr id="6" name="Image 1" descr="preencoded.png"/>
          <p:cNvPicPr>
            <a:picLocks noChangeAspect="1"/>
          </p:cNvPicPr>
          <p:nvPr/>
        </p:nvPicPr>
        <p:blipFill>
          <a:blip r:embed="rId4"/>
          <a:stretch>
            <a:fillRect/>
          </a:stretch>
        </p:blipFill>
        <p:spPr>
          <a:xfrm>
            <a:off x="801410" y="5673090"/>
            <a:ext cx="347663" cy="347663"/>
          </a:xfrm>
          <a:prstGeom prst="rect">
            <a:avLst/>
          </a:prstGeom>
        </p:spPr>
      </p:pic>
      <p:sp>
        <p:nvSpPr>
          <p:cNvPr id="7" name="Text 3"/>
          <p:cNvSpPr/>
          <p:nvPr/>
        </p:nvSpPr>
        <p:spPr>
          <a:xfrm>
            <a:off x="1270040" y="5648563"/>
            <a:ext cx="2675930"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Fira Sans Bold" pitchFamily="34" charset="0"/>
                <a:ea typeface="Fira Sans Bold" pitchFamily="34" charset="-122"/>
                <a:cs typeface="Fira Sans Bold" pitchFamily="34" charset="-120"/>
              </a:rPr>
              <a:t>by Sarthak Mithaulia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2698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Applications and Future Scope</a:t>
            </a:r>
            <a:endParaRPr lang="en-US" sz="4450" dirty="0"/>
          </a:p>
        </p:txBody>
      </p:sp>
      <p:pic>
        <p:nvPicPr>
          <p:cNvPr id="4" name="Image 1" descr="preencoded.png"/>
          <p:cNvPicPr>
            <a:picLocks noChangeAspect="1"/>
          </p:cNvPicPr>
          <p:nvPr/>
        </p:nvPicPr>
        <p:blipFill>
          <a:blip r:embed="rId4"/>
          <a:stretch>
            <a:fillRect/>
          </a:stretch>
        </p:blipFill>
        <p:spPr>
          <a:xfrm>
            <a:off x="6280190" y="3384709"/>
            <a:ext cx="566976" cy="566976"/>
          </a:xfrm>
          <a:prstGeom prst="rect">
            <a:avLst/>
          </a:prstGeom>
        </p:spPr>
      </p:pic>
      <p:sp>
        <p:nvSpPr>
          <p:cNvPr id="5" name="Text 1"/>
          <p:cNvSpPr/>
          <p:nvPr/>
        </p:nvSpPr>
        <p:spPr>
          <a:xfrm>
            <a:off x="6280190" y="4178498"/>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Healthcare</a:t>
            </a:r>
            <a:endParaRPr lang="en-US" sz="2200" dirty="0"/>
          </a:p>
        </p:txBody>
      </p:sp>
      <p:pic>
        <p:nvPicPr>
          <p:cNvPr id="6" name="Image 2" descr="preencoded.png"/>
          <p:cNvPicPr>
            <a:picLocks noChangeAspect="1"/>
          </p:cNvPicPr>
          <p:nvPr/>
        </p:nvPicPr>
        <p:blipFill>
          <a:blip r:embed="rId5"/>
          <a:stretch>
            <a:fillRect/>
          </a:stretch>
        </p:blipFill>
        <p:spPr>
          <a:xfrm>
            <a:off x="8912304" y="3384709"/>
            <a:ext cx="566976" cy="566976"/>
          </a:xfrm>
          <a:prstGeom prst="rect">
            <a:avLst/>
          </a:prstGeom>
        </p:spPr>
      </p:pic>
      <p:sp>
        <p:nvSpPr>
          <p:cNvPr id="7" name="Text 2"/>
          <p:cNvSpPr/>
          <p:nvPr/>
        </p:nvSpPr>
        <p:spPr>
          <a:xfrm>
            <a:off x="8912304" y="4178498"/>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Automotive</a:t>
            </a:r>
            <a:endParaRPr lang="en-US" sz="2200" dirty="0"/>
          </a:p>
        </p:txBody>
      </p:sp>
      <p:pic>
        <p:nvPicPr>
          <p:cNvPr id="8" name="Image 3" descr="preencoded.png"/>
          <p:cNvPicPr>
            <a:picLocks noChangeAspect="1"/>
          </p:cNvPicPr>
          <p:nvPr/>
        </p:nvPicPr>
        <p:blipFill>
          <a:blip r:embed="rId6"/>
          <a:stretch>
            <a:fillRect/>
          </a:stretch>
        </p:blipFill>
        <p:spPr>
          <a:xfrm>
            <a:off x="11544538" y="3384709"/>
            <a:ext cx="566976" cy="566976"/>
          </a:xfrm>
          <a:prstGeom prst="rect">
            <a:avLst/>
          </a:prstGeom>
        </p:spPr>
      </p:pic>
      <p:sp>
        <p:nvSpPr>
          <p:cNvPr id="9" name="Text 3"/>
          <p:cNvSpPr/>
          <p:nvPr/>
        </p:nvSpPr>
        <p:spPr>
          <a:xfrm>
            <a:off x="11544538" y="4178498"/>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Robotics</a:t>
            </a:r>
            <a:endParaRPr lang="en-US" sz="2200" dirty="0"/>
          </a:p>
        </p:txBody>
      </p:sp>
      <p:sp>
        <p:nvSpPr>
          <p:cNvPr id="10" name="Text 4"/>
          <p:cNvSpPr/>
          <p:nvPr/>
        </p:nvSpPr>
        <p:spPr>
          <a:xfrm>
            <a:off x="6280190" y="478797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system has applications in healthcare, automotive, and robotics. Future scope includes enhancing the model's accuracy, expanding the range of detectable emotions, and integrating the system into various real-world applications to improve safety, efficiency, and user experience.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Real-Time Emotion and Drowsiness Detection System</a:t>
            </a:r>
            <a:endParaRPr lang="en-US" sz="4450" dirty="0">
              <a:solidFill>
                <a:prstClr val="black"/>
              </a:solidFill>
            </a:endParaRPr>
          </a:p>
        </p:txBody>
      </p:sp>
      <p:sp>
        <p:nvSpPr>
          <p:cNvPr id="4" name="Text 1"/>
          <p:cNvSpPr/>
          <p:nvPr/>
        </p:nvSpPr>
        <p:spPr>
          <a:xfrm>
            <a:off x="793790" y="4440793"/>
            <a:ext cx="7556421" cy="1814513"/>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This presentation outlines our deep learning approach to real-time emotion and drowsiness detection. We'll cover the model architecture, detection processes, results, challenges, applications, and future scope. Our system aims to provide instant feedback and awareness, crucial for practical applications in various environments.</a:t>
            </a:r>
            <a:endParaRPr lang="en-US" sz="1750" dirty="0">
              <a:solidFill>
                <a:prstClr val="blac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76663"/>
            <a:ext cx="6123384" cy="708779"/>
          </a:xfrm>
          <a:prstGeom prst="rect">
            <a:avLst/>
          </a:prstGeom>
          <a:noFill/>
          <a:ln/>
        </p:spPr>
        <p:txBody>
          <a:bodyPr wrap="non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Model Architecture</a:t>
            </a:r>
            <a:endParaRPr lang="en-US" sz="4450" dirty="0">
              <a:solidFill>
                <a:prstClr val="black"/>
              </a:solidFill>
            </a:endParaRPr>
          </a:p>
        </p:txBody>
      </p:sp>
      <p:sp>
        <p:nvSpPr>
          <p:cNvPr id="3" name="Text 1"/>
          <p:cNvSpPr/>
          <p:nvPr/>
        </p:nvSpPr>
        <p:spPr>
          <a:xfrm>
            <a:off x="793790" y="3152418"/>
            <a:ext cx="2835235" cy="354330"/>
          </a:xfrm>
          <a:prstGeom prst="rect">
            <a:avLst/>
          </a:prstGeom>
          <a:noFill/>
          <a:ln/>
        </p:spPr>
        <p:txBody>
          <a:bodyPr wrap="none" lIns="0" tIns="0" rIns="0" bIns="0" rtlCol="0" anchor="t"/>
          <a:lstStyle/>
          <a:p>
            <a:pPr>
              <a:lnSpc>
                <a:spcPts val="2750"/>
              </a:lnSpc>
            </a:pPr>
            <a:r>
              <a:rPr lang="en-US" sz="2200" dirty="0">
                <a:solidFill>
                  <a:srgbClr val="FBF3FA"/>
                </a:solidFill>
                <a:latin typeface="Fira Mono Medium" pitchFamily="34" charset="0"/>
                <a:ea typeface="Fira Mono Medium" pitchFamily="34" charset="-122"/>
                <a:cs typeface="Fira Mono Medium" pitchFamily="34" charset="-120"/>
              </a:rPr>
              <a:t>CNN Layers</a:t>
            </a:r>
            <a:endParaRPr lang="en-US" sz="2200" dirty="0">
              <a:solidFill>
                <a:prstClr val="black"/>
              </a:solidFill>
            </a:endParaRPr>
          </a:p>
        </p:txBody>
      </p:sp>
      <p:sp>
        <p:nvSpPr>
          <p:cNvPr id="4" name="Text 2"/>
          <p:cNvSpPr/>
          <p:nvPr/>
        </p:nvSpPr>
        <p:spPr>
          <a:xfrm>
            <a:off x="793790" y="3733562"/>
            <a:ext cx="6244709"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Stacked layers configured to learn from visual data, capturing intricate features within images.</a:t>
            </a:r>
            <a:endParaRPr lang="en-US" sz="1750" dirty="0">
              <a:solidFill>
                <a:prstClr val="black"/>
              </a:solidFill>
            </a:endParaRPr>
          </a:p>
        </p:txBody>
      </p:sp>
      <p:sp>
        <p:nvSpPr>
          <p:cNvPr id="5" name="Text 3"/>
          <p:cNvSpPr/>
          <p:nvPr/>
        </p:nvSpPr>
        <p:spPr>
          <a:xfrm>
            <a:off x="793790" y="4663440"/>
            <a:ext cx="6244709" cy="362903"/>
          </a:xfrm>
          <a:prstGeom prst="rect">
            <a:avLst/>
          </a:prstGeom>
          <a:noFill/>
          <a:ln/>
        </p:spPr>
        <p:txBody>
          <a:bodyPr wrap="none" lIns="0" tIns="0" rIns="0" bIns="0" rtlCol="0" anchor="t"/>
          <a:lstStyle/>
          <a:p>
            <a:pPr marL="342900" indent="-342900">
              <a:lnSpc>
                <a:spcPts val="2850"/>
              </a:lnSpc>
              <a:buSzPct val="100000"/>
              <a:buFontTx/>
              <a:buChar char="•"/>
            </a:pPr>
            <a:r>
              <a:rPr lang="en-US" sz="1750" dirty="0">
                <a:solidFill>
                  <a:srgbClr val="E0D6DE"/>
                </a:solidFill>
                <a:latin typeface="Fira Sans" pitchFamily="34" charset="0"/>
                <a:ea typeface="Fira Sans" pitchFamily="34" charset="-122"/>
                <a:cs typeface="Fira Sans" pitchFamily="34" charset="-120"/>
              </a:rPr>
              <a:t>Conv2D and MaxPooling for feature extraction</a:t>
            </a:r>
            <a:endParaRPr lang="en-US" sz="1750" dirty="0">
              <a:solidFill>
                <a:prstClr val="black"/>
              </a:solidFill>
            </a:endParaRPr>
          </a:p>
        </p:txBody>
      </p:sp>
      <p:sp>
        <p:nvSpPr>
          <p:cNvPr id="6" name="Text 4"/>
          <p:cNvSpPr/>
          <p:nvPr/>
        </p:nvSpPr>
        <p:spPr>
          <a:xfrm>
            <a:off x="793790" y="5105638"/>
            <a:ext cx="6244709" cy="362903"/>
          </a:xfrm>
          <a:prstGeom prst="rect">
            <a:avLst/>
          </a:prstGeom>
          <a:noFill/>
          <a:ln/>
        </p:spPr>
        <p:txBody>
          <a:bodyPr wrap="none" lIns="0" tIns="0" rIns="0" bIns="0" rtlCol="0" anchor="t"/>
          <a:lstStyle/>
          <a:p>
            <a:pPr marL="342900" indent="-342900">
              <a:lnSpc>
                <a:spcPts val="2850"/>
              </a:lnSpc>
              <a:buSzPct val="100000"/>
              <a:buFontTx/>
              <a:buChar char="•"/>
            </a:pPr>
            <a:r>
              <a:rPr lang="en-US" sz="1750" dirty="0">
                <a:solidFill>
                  <a:srgbClr val="E0D6DE"/>
                </a:solidFill>
                <a:latin typeface="Fira Sans" pitchFamily="34" charset="0"/>
                <a:ea typeface="Fira Sans" pitchFamily="34" charset="-122"/>
                <a:cs typeface="Fira Sans" pitchFamily="34" charset="-120"/>
              </a:rPr>
              <a:t>Dropout for regularization</a:t>
            </a:r>
            <a:endParaRPr lang="en-US" sz="1750" dirty="0">
              <a:solidFill>
                <a:prstClr val="black"/>
              </a:solidFill>
            </a:endParaRPr>
          </a:p>
        </p:txBody>
      </p:sp>
      <p:sp>
        <p:nvSpPr>
          <p:cNvPr id="7" name="Text 5"/>
          <p:cNvSpPr/>
          <p:nvPr/>
        </p:nvSpPr>
        <p:spPr>
          <a:xfrm>
            <a:off x="793790" y="5547836"/>
            <a:ext cx="6244709" cy="725805"/>
          </a:xfrm>
          <a:prstGeom prst="rect">
            <a:avLst/>
          </a:prstGeom>
          <a:noFill/>
          <a:ln/>
        </p:spPr>
        <p:txBody>
          <a:bodyPr wrap="square" lIns="0" tIns="0" rIns="0" bIns="0" rtlCol="0" anchor="t"/>
          <a:lstStyle/>
          <a:p>
            <a:pPr marL="342900" indent="-342900">
              <a:lnSpc>
                <a:spcPts val="2850"/>
              </a:lnSpc>
              <a:buSzPct val="100000"/>
              <a:buFontTx/>
              <a:buChar char="•"/>
            </a:pPr>
            <a:r>
              <a:rPr lang="en-US" sz="1750" dirty="0">
                <a:solidFill>
                  <a:srgbClr val="E0D6DE"/>
                </a:solidFill>
                <a:latin typeface="Fira Sans" pitchFamily="34" charset="0"/>
                <a:ea typeface="Fira Sans" pitchFamily="34" charset="-122"/>
                <a:cs typeface="Fira Sans" pitchFamily="34" charset="-120"/>
              </a:rPr>
              <a:t>Dense Layers with Softmax Activation for multi-class classification</a:t>
            </a:r>
            <a:endParaRPr lang="en-US" sz="1750" dirty="0">
              <a:solidFill>
                <a:prstClr val="black"/>
              </a:solidFill>
            </a:endParaRPr>
          </a:p>
        </p:txBody>
      </p:sp>
      <p:sp>
        <p:nvSpPr>
          <p:cNvPr id="8" name="Text 6"/>
          <p:cNvSpPr/>
          <p:nvPr/>
        </p:nvSpPr>
        <p:spPr>
          <a:xfrm>
            <a:off x="7599521" y="3152418"/>
            <a:ext cx="4420672" cy="354330"/>
          </a:xfrm>
          <a:prstGeom prst="rect">
            <a:avLst/>
          </a:prstGeom>
          <a:noFill/>
          <a:ln/>
        </p:spPr>
        <p:txBody>
          <a:bodyPr wrap="none" lIns="0" tIns="0" rIns="0" bIns="0" rtlCol="0" anchor="t"/>
          <a:lstStyle/>
          <a:p>
            <a:pPr>
              <a:lnSpc>
                <a:spcPts val="2750"/>
              </a:lnSpc>
            </a:pPr>
            <a:r>
              <a:rPr lang="en-US" sz="2200" dirty="0">
                <a:solidFill>
                  <a:srgbClr val="FBF3FA"/>
                </a:solidFill>
                <a:latin typeface="Fira Mono Medium" pitchFamily="34" charset="0"/>
                <a:ea typeface="Fira Mono Medium" pitchFamily="34" charset="-122"/>
                <a:cs typeface="Fira Mono Medium" pitchFamily="34" charset="-120"/>
              </a:rPr>
              <a:t>Multi-class Classification</a:t>
            </a:r>
            <a:endParaRPr lang="en-US" sz="2200" dirty="0">
              <a:solidFill>
                <a:prstClr val="black"/>
              </a:solidFill>
            </a:endParaRPr>
          </a:p>
        </p:txBody>
      </p:sp>
      <p:sp>
        <p:nvSpPr>
          <p:cNvPr id="9" name="Text 7"/>
          <p:cNvSpPr/>
          <p:nvPr/>
        </p:nvSpPr>
        <p:spPr>
          <a:xfrm>
            <a:off x="7599521" y="3733562"/>
            <a:ext cx="6244709"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Enables the system to categorize real-time emotions effectively based on input images.</a:t>
            </a:r>
            <a:endParaRPr lang="en-US" sz="1750" dirty="0">
              <a:solidFill>
                <a:prstClr val="black"/>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209" y="2429946"/>
            <a:ext cx="7315200" cy="2308324"/>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solidFill>
              </a:rPr>
              <a:t> It </a:t>
            </a:r>
            <a:r>
              <a:rPr lang="en-US" dirty="0">
                <a:solidFill>
                  <a:schemeClr val="bg2"/>
                </a:solidFill>
              </a:rPr>
              <a:t>applies filters (kernels) to input images to detect patterns like edges, curves, and textures</a:t>
            </a:r>
            <a:r>
              <a:rPr lang="en-US" dirty="0" smtClean="0">
                <a:solidFill>
                  <a:schemeClr val="bg2"/>
                </a:solidFill>
              </a:rPr>
              <a:t>.</a:t>
            </a:r>
          </a:p>
          <a:p>
            <a:pPr marL="285750" indent="-285750">
              <a:buFont typeface="Arial" panose="020B0604020202020204" pitchFamily="34" charset="0"/>
              <a:buChar char="•"/>
            </a:pPr>
            <a:r>
              <a:rPr lang="en-US" dirty="0" smtClean="0">
                <a:solidFill>
                  <a:schemeClr val="bg2"/>
                </a:solidFill>
              </a:rPr>
              <a:t> Each </a:t>
            </a:r>
            <a:r>
              <a:rPr lang="en-US" dirty="0">
                <a:solidFill>
                  <a:schemeClr val="bg2"/>
                </a:solidFill>
              </a:rPr>
              <a:t>filter slides over the image, producing a feature map that highlights specific features</a:t>
            </a:r>
            <a:r>
              <a:rPr lang="en-US" dirty="0" smtClean="0">
                <a:solidFill>
                  <a:schemeClr val="bg2"/>
                </a:solidFill>
              </a:rPr>
              <a:t>.</a:t>
            </a:r>
          </a:p>
          <a:p>
            <a:pPr marL="285750" indent="-285750">
              <a:buFont typeface="Arial" panose="020B0604020202020204" pitchFamily="34" charset="0"/>
              <a:buChar char="•"/>
            </a:pPr>
            <a:r>
              <a:rPr lang="en-US" dirty="0" smtClean="0">
                <a:solidFill>
                  <a:schemeClr val="bg2"/>
                </a:solidFill>
              </a:rPr>
              <a:t> Helps </a:t>
            </a:r>
            <a:r>
              <a:rPr lang="en-US" dirty="0">
                <a:solidFill>
                  <a:schemeClr val="bg2"/>
                </a:solidFill>
              </a:rPr>
              <a:t>the model learn spatial hierarchies (e.g., from simple edges to complex facial patterns in emotion detection</a:t>
            </a:r>
            <a:r>
              <a:rPr lang="en-US" dirty="0" smtClean="0">
                <a:solidFill>
                  <a:schemeClr val="bg2"/>
                </a:solidFill>
              </a:rPr>
              <a:t>). </a:t>
            </a:r>
          </a:p>
          <a:p>
            <a:r>
              <a:rPr lang="en-US" dirty="0" smtClean="0">
                <a:solidFill>
                  <a:schemeClr val="bg2"/>
                </a:solidFill>
              </a:rPr>
              <a:t>Example : If </a:t>
            </a:r>
            <a:r>
              <a:rPr lang="en-US" dirty="0">
                <a:solidFill>
                  <a:schemeClr val="bg2"/>
                </a:solidFill>
              </a:rPr>
              <a:t>you're detecting "anger", Conv2D might detect tight eyebrows or frown </a:t>
            </a:r>
            <a:r>
              <a:rPr lang="en-US" dirty="0" smtClean="0">
                <a:solidFill>
                  <a:schemeClr val="bg2"/>
                </a:solidFill>
              </a:rPr>
              <a:t>lines</a:t>
            </a:r>
            <a:endParaRPr lang="en-IN" dirty="0">
              <a:solidFill>
                <a:schemeClr val="bg2"/>
              </a:solidFill>
            </a:endParaRPr>
          </a:p>
        </p:txBody>
      </p:sp>
      <p:sp>
        <p:nvSpPr>
          <p:cNvPr id="3" name="Rectangle 2"/>
          <p:cNvSpPr/>
          <p:nvPr/>
        </p:nvSpPr>
        <p:spPr>
          <a:xfrm>
            <a:off x="1006868" y="1217757"/>
            <a:ext cx="4941870" cy="461665"/>
          </a:xfrm>
          <a:prstGeom prst="rect">
            <a:avLst/>
          </a:prstGeom>
        </p:spPr>
        <p:txBody>
          <a:bodyPr wrap="square">
            <a:spAutoFit/>
          </a:bodyPr>
          <a:lstStyle/>
          <a:p>
            <a:r>
              <a:rPr lang="en-IN" sz="2400" b="1" u="sng" dirty="0">
                <a:solidFill>
                  <a:schemeClr val="bg2"/>
                </a:solidFill>
              </a:rPr>
              <a:t>Conv2D (Convolutional Layer</a:t>
            </a:r>
            <a:r>
              <a:rPr lang="en-IN" sz="2400" b="1" u="sng" dirty="0" smtClean="0">
                <a:solidFill>
                  <a:schemeClr val="bg2"/>
                </a:solidFill>
              </a:rPr>
              <a:t>):</a:t>
            </a:r>
            <a:endParaRPr lang="en-IN" sz="2400" b="1" u="sng" dirty="0">
              <a:solidFill>
                <a:schemeClr val="bg2"/>
              </a:solidFill>
            </a:endParaRPr>
          </a:p>
        </p:txBody>
      </p:sp>
      <p:sp>
        <p:nvSpPr>
          <p:cNvPr id="4" name="Rectangle 3"/>
          <p:cNvSpPr/>
          <p:nvPr/>
        </p:nvSpPr>
        <p:spPr>
          <a:xfrm>
            <a:off x="7962472" y="4208485"/>
            <a:ext cx="4233346" cy="461665"/>
          </a:xfrm>
          <a:prstGeom prst="rect">
            <a:avLst/>
          </a:prstGeom>
        </p:spPr>
        <p:txBody>
          <a:bodyPr wrap="square">
            <a:spAutoFit/>
          </a:bodyPr>
          <a:lstStyle/>
          <a:p>
            <a:r>
              <a:rPr lang="en-IN" sz="2400" b="1" u="sng" dirty="0" err="1">
                <a:solidFill>
                  <a:schemeClr val="bg2"/>
                </a:solidFill>
              </a:rPr>
              <a:t>MaxPooling</a:t>
            </a:r>
            <a:r>
              <a:rPr lang="en-IN" sz="2400" b="1" u="sng" dirty="0">
                <a:solidFill>
                  <a:schemeClr val="bg2"/>
                </a:solidFill>
              </a:rPr>
              <a:t> (Pooling </a:t>
            </a:r>
            <a:r>
              <a:rPr lang="en-IN" sz="2400" b="1" u="sng" dirty="0" smtClean="0">
                <a:solidFill>
                  <a:schemeClr val="bg2"/>
                </a:solidFill>
              </a:rPr>
              <a:t>Layer):</a:t>
            </a:r>
            <a:r>
              <a:rPr lang="en-IN" b="1" u="sng" dirty="0" smtClean="0"/>
              <a:t>):</a:t>
            </a:r>
            <a:endParaRPr lang="en-IN" u="sng" dirty="0"/>
          </a:p>
        </p:txBody>
      </p:sp>
      <p:sp>
        <p:nvSpPr>
          <p:cNvPr id="5" name="Rectangle 4"/>
          <p:cNvSpPr/>
          <p:nvPr/>
        </p:nvSpPr>
        <p:spPr>
          <a:xfrm>
            <a:off x="6667928" y="4923003"/>
            <a:ext cx="7315200" cy="2308324"/>
          </a:xfrm>
          <a:prstGeom prst="rect">
            <a:avLst/>
          </a:prstGeom>
        </p:spPr>
        <p:txBody>
          <a:bodyPr>
            <a:spAutoFit/>
          </a:bodyPr>
          <a:lstStyle/>
          <a:p>
            <a:pPr>
              <a:buFont typeface="Arial" panose="020B0604020202020204" pitchFamily="34" charset="0"/>
              <a:buChar char="•"/>
            </a:pPr>
            <a:r>
              <a:rPr lang="en-US" dirty="0">
                <a:solidFill>
                  <a:schemeClr val="bg2"/>
                </a:solidFill>
              </a:rPr>
              <a:t>It </a:t>
            </a:r>
            <a:r>
              <a:rPr lang="en-US" b="1" dirty="0">
                <a:solidFill>
                  <a:schemeClr val="bg2"/>
                </a:solidFill>
              </a:rPr>
              <a:t>reduces the size</a:t>
            </a:r>
            <a:r>
              <a:rPr lang="en-US" dirty="0">
                <a:solidFill>
                  <a:schemeClr val="bg2"/>
                </a:solidFill>
              </a:rPr>
              <a:t> of feature maps by keeping only the most important information.</a:t>
            </a:r>
          </a:p>
          <a:p>
            <a:pPr>
              <a:buFont typeface="Arial" panose="020B0604020202020204" pitchFamily="34" charset="0"/>
              <a:buChar char="•"/>
            </a:pPr>
            <a:r>
              <a:rPr lang="en-US" dirty="0">
                <a:solidFill>
                  <a:schemeClr val="bg2"/>
                </a:solidFill>
              </a:rPr>
              <a:t>For each region, it picks the </a:t>
            </a:r>
            <a:r>
              <a:rPr lang="en-US" b="1" dirty="0">
                <a:solidFill>
                  <a:schemeClr val="bg2"/>
                </a:solidFill>
              </a:rPr>
              <a:t>maximum value</a:t>
            </a:r>
            <a:r>
              <a:rPr lang="en-US" dirty="0">
                <a:solidFill>
                  <a:schemeClr val="bg2"/>
                </a:solidFill>
              </a:rPr>
              <a:t> (hence the name </a:t>
            </a:r>
            <a:r>
              <a:rPr lang="en-US" dirty="0" err="1">
                <a:solidFill>
                  <a:schemeClr val="bg2"/>
                </a:solidFill>
              </a:rPr>
              <a:t>MaxPooling</a:t>
            </a:r>
            <a:r>
              <a:rPr lang="en-US" dirty="0">
                <a:solidFill>
                  <a:schemeClr val="bg2"/>
                </a:solidFill>
              </a:rPr>
              <a:t>).</a:t>
            </a:r>
          </a:p>
          <a:p>
            <a:pPr>
              <a:buFont typeface="Arial" panose="020B0604020202020204" pitchFamily="34" charset="0"/>
              <a:buChar char="•"/>
            </a:pPr>
            <a:r>
              <a:rPr lang="en-US" dirty="0">
                <a:solidFill>
                  <a:schemeClr val="bg2"/>
                </a:solidFill>
              </a:rPr>
              <a:t>This makes the model </a:t>
            </a:r>
            <a:r>
              <a:rPr lang="en-US" b="1" dirty="0">
                <a:solidFill>
                  <a:schemeClr val="bg2"/>
                </a:solidFill>
              </a:rPr>
              <a:t>faster</a:t>
            </a:r>
            <a:r>
              <a:rPr lang="en-US" dirty="0">
                <a:solidFill>
                  <a:schemeClr val="bg2"/>
                </a:solidFill>
              </a:rPr>
              <a:t> and more </a:t>
            </a:r>
            <a:r>
              <a:rPr lang="en-US" b="1" dirty="0">
                <a:solidFill>
                  <a:schemeClr val="bg2"/>
                </a:solidFill>
              </a:rPr>
              <a:t>resistant to small shifts or noise</a:t>
            </a:r>
            <a:r>
              <a:rPr lang="en-US" dirty="0">
                <a:solidFill>
                  <a:schemeClr val="bg2"/>
                </a:solidFill>
              </a:rPr>
              <a:t> in the image.</a:t>
            </a:r>
          </a:p>
          <a:p>
            <a:r>
              <a:rPr lang="en-US" dirty="0" smtClean="0">
                <a:solidFill>
                  <a:schemeClr val="bg2"/>
                </a:solidFill>
              </a:rPr>
              <a:t> </a:t>
            </a:r>
            <a:r>
              <a:rPr lang="en-US" i="1" dirty="0">
                <a:solidFill>
                  <a:schemeClr val="bg2"/>
                </a:solidFill>
              </a:rPr>
              <a:t>Example:</a:t>
            </a:r>
            <a:r>
              <a:rPr lang="en-US" dirty="0">
                <a:solidFill>
                  <a:schemeClr val="bg2"/>
                </a:solidFill>
              </a:rPr>
              <a:t/>
            </a:r>
            <a:br>
              <a:rPr lang="en-US" dirty="0">
                <a:solidFill>
                  <a:schemeClr val="bg2"/>
                </a:solidFill>
              </a:rPr>
            </a:br>
            <a:r>
              <a:rPr lang="en-US" dirty="0">
                <a:solidFill>
                  <a:schemeClr val="bg2"/>
                </a:solidFill>
              </a:rPr>
              <a:t>Even if the face moves slightly in the webcam, </a:t>
            </a:r>
            <a:r>
              <a:rPr lang="en-US" dirty="0" err="1">
                <a:solidFill>
                  <a:schemeClr val="bg2"/>
                </a:solidFill>
              </a:rPr>
              <a:t>MaxPooling</a:t>
            </a:r>
            <a:r>
              <a:rPr lang="en-US" dirty="0">
                <a:solidFill>
                  <a:schemeClr val="bg2"/>
                </a:solidFill>
              </a:rPr>
              <a:t> helps the model stay accurate.</a:t>
            </a:r>
          </a:p>
        </p:txBody>
      </p:sp>
    </p:spTree>
    <p:extLst>
      <p:ext uri="{BB962C8B-B14F-4D97-AF65-F5344CB8AC3E}">
        <p14:creationId xmlns:p14="http://schemas.microsoft.com/office/powerpoint/2010/main" val="3721613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7196" y="868436"/>
            <a:ext cx="3898599" cy="830997"/>
          </a:xfrm>
          <a:prstGeom prst="rect">
            <a:avLst/>
          </a:prstGeom>
        </p:spPr>
        <p:txBody>
          <a:bodyPr wrap="square">
            <a:spAutoFit/>
          </a:bodyPr>
          <a:lstStyle/>
          <a:p>
            <a:pPr marL="457200" indent="-457200">
              <a:buFont typeface="+mj-lt"/>
              <a:buAutoNum type="arabicPeriod"/>
            </a:pPr>
            <a:r>
              <a:rPr lang="en-IN" sz="2400" b="1" u="sng" dirty="0" smtClean="0">
                <a:solidFill>
                  <a:schemeClr val="bg2"/>
                </a:solidFill>
              </a:rPr>
              <a:t> </a:t>
            </a:r>
            <a:r>
              <a:rPr lang="en-IN" sz="2400" b="1" u="sng" dirty="0">
                <a:solidFill>
                  <a:schemeClr val="bg2"/>
                </a:solidFill>
              </a:rPr>
              <a:t>Dropout for Regularization</a:t>
            </a:r>
          </a:p>
        </p:txBody>
      </p:sp>
      <p:sp>
        <p:nvSpPr>
          <p:cNvPr id="3" name="Rectangle 2"/>
          <p:cNvSpPr/>
          <p:nvPr/>
        </p:nvSpPr>
        <p:spPr>
          <a:xfrm>
            <a:off x="390418" y="2168721"/>
            <a:ext cx="7315200" cy="1200329"/>
          </a:xfrm>
          <a:prstGeom prst="rect">
            <a:avLst/>
          </a:prstGeom>
        </p:spPr>
        <p:txBody>
          <a:bodyPr>
            <a:spAutoFit/>
          </a:bodyPr>
          <a:lstStyle/>
          <a:p>
            <a:pPr>
              <a:buFont typeface="Arial" panose="020B0604020202020204" pitchFamily="34" charset="0"/>
              <a:buChar char="•"/>
            </a:pPr>
            <a:r>
              <a:rPr lang="en-US" b="1" dirty="0">
                <a:solidFill>
                  <a:schemeClr val="bg2"/>
                </a:solidFill>
              </a:rPr>
              <a:t>Dropout</a:t>
            </a:r>
            <a:r>
              <a:rPr lang="en-US" dirty="0">
                <a:solidFill>
                  <a:schemeClr val="bg2"/>
                </a:solidFill>
              </a:rPr>
              <a:t> is a technique used to prevent </a:t>
            </a:r>
            <a:r>
              <a:rPr lang="en-US" b="1" dirty="0" err="1">
                <a:solidFill>
                  <a:schemeClr val="bg2"/>
                </a:solidFill>
              </a:rPr>
              <a:t>overfitting</a:t>
            </a:r>
            <a:r>
              <a:rPr lang="en-US" dirty="0">
                <a:solidFill>
                  <a:schemeClr val="bg2"/>
                </a:solidFill>
              </a:rPr>
              <a:t> in neural networks.</a:t>
            </a:r>
          </a:p>
          <a:p>
            <a:pPr>
              <a:buFont typeface="Arial" panose="020B0604020202020204" pitchFamily="34" charset="0"/>
              <a:buChar char="•"/>
            </a:pPr>
            <a:r>
              <a:rPr lang="en-US" dirty="0">
                <a:solidFill>
                  <a:schemeClr val="bg2"/>
                </a:solidFill>
              </a:rPr>
              <a:t>It randomly deactivates a fraction of neurons during training, forcing the network to learn more robust features.</a:t>
            </a:r>
          </a:p>
          <a:p>
            <a:pPr>
              <a:buFont typeface="Arial" panose="020B0604020202020204" pitchFamily="34" charset="0"/>
              <a:buChar char="•"/>
            </a:pPr>
            <a:r>
              <a:rPr lang="en-US" dirty="0">
                <a:solidFill>
                  <a:schemeClr val="bg2"/>
                </a:solidFill>
              </a:rPr>
              <a:t>This improves the model's </a:t>
            </a:r>
            <a:r>
              <a:rPr lang="en-US" b="1" dirty="0">
                <a:solidFill>
                  <a:schemeClr val="bg2"/>
                </a:solidFill>
              </a:rPr>
              <a:t>generalization</a:t>
            </a:r>
            <a:r>
              <a:rPr lang="en-US" dirty="0">
                <a:solidFill>
                  <a:schemeClr val="bg2"/>
                </a:solidFill>
              </a:rPr>
              <a:t> to new, unseen data.</a:t>
            </a:r>
          </a:p>
        </p:txBody>
      </p:sp>
      <p:sp>
        <p:nvSpPr>
          <p:cNvPr id="4" name="Rectangle 3"/>
          <p:cNvSpPr/>
          <p:nvPr/>
        </p:nvSpPr>
        <p:spPr>
          <a:xfrm>
            <a:off x="179177" y="3976837"/>
            <a:ext cx="8903015" cy="461665"/>
          </a:xfrm>
          <a:prstGeom prst="rect">
            <a:avLst/>
          </a:prstGeom>
        </p:spPr>
        <p:txBody>
          <a:bodyPr wrap="none">
            <a:spAutoFit/>
          </a:bodyPr>
          <a:lstStyle/>
          <a:p>
            <a:r>
              <a:rPr lang="en-US" sz="2400" b="1" u="sng" dirty="0" smtClean="0">
                <a:solidFill>
                  <a:schemeClr val="bg2"/>
                </a:solidFill>
              </a:rPr>
              <a:t>2.Dense </a:t>
            </a:r>
            <a:r>
              <a:rPr lang="en-US" sz="2400" b="1" u="sng" dirty="0">
                <a:solidFill>
                  <a:schemeClr val="bg2"/>
                </a:solidFill>
              </a:rPr>
              <a:t>Layers with </a:t>
            </a:r>
            <a:r>
              <a:rPr lang="en-US" sz="2400" b="1" u="sng" dirty="0" err="1">
                <a:solidFill>
                  <a:schemeClr val="bg2"/>
                </a:solidFill>
              </a:rPr>
              <a:t>Softmax</a:t>
            </a:r>
            <a:r>
              <a:rPr lang="en-US" sz="2400" b="1" u="sng" dirty="0">
                <a:solidFill>
                  <a:schemeClr val="bg2"/>
                </a:solidFill>
              </a:rPr>
              <a:t> Activation for Multi-Class Classification</a:t>
            </a:r>
            <a:endParaRPr lang="en-IN" sz="2400" b="1" u="sng" dirty="0">
              <a:solidFill>
                <a:schemeClr val="bg2"/>
              </a:solidFill>
            </a:endParaRPr>
          </a:p>
        </p:txBody>
      </p:sp>
      <p:sp>
        <p:nvSpPr>
          <p:cNvPr id="7" name="Rectangle 3"/>
          <p:cNvSpPr>
            <a:spLocks noChangeArrowheads="1"/>
          </p:cNvSpPr>
          <p:nvPr/>
        </p:nvSpPr>
        <p:spPr bwMode="auto">
          <a:xfrm>
            <a:off x="132408" y="4815828"/>
            <a:ext cx="141404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2"/>
                </a:solidFill>
                <a:effectLst/>
                <a:latin typeface="Arial" panose="020B0604020202020204" pitchFamily="34" charset="0"/>
              </a:rPr>
              <a:t>Dense (Fully Connected) Layers</a:t>
            </a:r>
            <a:r>
              <a:rPr kumimoji="0" lang="en-US" sz="1800" b="0" i="0" u="none" strike="noStrike" cap="none" normalizeH="0" baseline="0" dirty="0" smtClean="0">
                <a:ln>
                  <a:noFill/>
                </a:ln>
                <a:solidFill>
                  <a:schemeClr val="bg2"/>
                </a:solidFill>
                <a:effectLst/>
                <a:latin typeface="Arial" panose="020B0604020202020204" pitchFamily="34" charset="0"/>
              </a:rPr>
              <a:t> combine all extracted features to make final predictions.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bg2"/>
                </a:solidFill>
                <a:effectLst/>
                <a:latin typeface="Arial" panose="020B0604020202020204" pitchFamily="34" charset="0"/>
              </a:rPr>
              <a:t>The </a:t>
            </a:r>
            <a:r>
              <a:rPr kumimoji="0" lang="en-US" sz="1800" b="1" i="0" u="none" strike="noStrike" cap="none" normalizeH="0" baseline="0" dirty="0" err="1" smtClean="0">
                <a:ln>
                  <a:noFill/>
                </a:ln>
                <a:solidFill>
                  <a:schemeClr val="bg2"/>
                </a:solidFill>
                <a:effectLst/>
                <a:latin typeface="Arial" panose="020B0604020202020204" pitchFamily="34" charset="0"/>
              </a:rPr>
              <a:t>Softmax</a:t>
            </a:r>
            <a:r>
              <a:rPr kumimoji="0" lang="en-US" sz="1800" b="1" i="0" u="none" strike="noStrike" cap="none" normalizeH="0" baseline="0" dirty="0" smtClean="0">
                <a:ln>
                  <a:noFill/>
                </a:ln>
                <a:solidFill>
                  <a:schemeClr val="bg2"/>
                </a:solidFill>
                <a:effectLst/>
                <a:latin typeface="Arial" panose="020B0604020202020204" pitchFamily="34" charset="0"/>
              </a:rPr>
              <a:t> activation function</a:t>
            </a:r>
            <a:r>
              <a:rPr kumimoji="0" lang="en-US" sz="1800" b="0" i="0" u="none" strike="noStrike" cap="none" normalizeH="0" baseline="0" dirty="0" smtClean="0">
                <a:ln>
                  <a:noFill/>
                </a:ln>
                <a:solidFill>
                  <a:schemeClr val="bg2"/>
                </a:solidFill>
                <a:effectLst/>
                <a:latin typeface="Arial" panose="020B0604020202020204" pitchFamily="34" charset="0"/>
              </a:rPr>
              <a:t> at the final layer converts raw prediction scores into probabilities.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bg2"/>
                </a:solidFill>
                <a:effectLst/>
                <a:latin typeface="Arial" panose="020B0604020202020204" pitchFamily="34" charset="0"/>
              </a:rPr>
              <a:t>It’s ideal for </a:t>
            </a:r>
            <a:r>
              <a:rPr kumimoji="0" lang="en-US" sz="1800" b="1" i="0" u="none" strike="noStrike" cap="none" normalizeH="0" baseline="0" dirty="0" smtClean="0">
                <a:ln>
                  <a:noFill/>
                </a:ln>
                <a:solidFill>
                  <a:schemeClr val="bg2"/>
                </a:solidFill>
                <a:effectLst/>
                <a:latin typeface="Arial" panose="020B0604020202020204" pitchFamily="34" charset="0"/>
              </a:rPr>
              <a:t>multi-class classification</a:t>
            </a:r>
            <a:r>
              <a:rPr kumimoji="0" lang="en-US" sz="1800" b="0" i="0" u="none" strike="noStrike" cap="none" normalizeH="0" baseline="0" dirty="0" smtClean="0">
                <a:ln>
                  <a:noFill/>
                </a:ln>
                <a:solidFill>
                  <a:schemeClr val="bg2"/>
                </a:solidFill>
                <a:effectLst/>
                <a:latin typeface="Arial" panose="020B0604020202020204" pitchFamily="34" charset="0"/>
              </a:rPr>
              <a:t>, where the model must assign the input to one of several categories (like happy, sad, angry, etc.)</a:t>
            </a:r>
          </a:p>
        </p:txBody>
      </p:sp>
    </p:spTree>
    <p:extLst>
      <p:ext uri="{BB962C8B-B14F-4D97-AF65-F5344CB8AC3E}">
        <p14:creationId xmlns:p14="http://schemas.microsoft.com/office/powerpoint/2010/main" val="2981573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2266" y="673226"/>
            <a:ext cx="8406404" cy="461665"/>
          </a:xfrm>
          <a:prstGeom prst="rect">
            <a:avLst/>
          </a:prstGeom>
        </p:spPr>
        <p:txBody>
          <a:bodyPr wrap="none">
            <a:spAutoFit/>
          </a:bodyPr>
          <a:lstStyle/>
          <a:p>
            <a:r>
              <a:rPr lang="en-US" sz="2400" b="1" u="sng" dirty="0">
                <a:solidFill>
                  <a:schemeClr val="bg2"/>
                </a:solidFill>
              </a:rPr>
              <a:t>3. Additional CNN Layer Components (optional, for more depth):</a:t>
            </a:r>
            <a:endParaRPr lang="en-IN" sz="2400" b="1" u="sng" dirty="0">
              <a:solidFill>
                <a:schemeClr val="bg2"/>
              </a:solidFill>
            </a:endParaRPr>
          </a:p>
        </p:txBody>
      </p:sp>
      <p:sp>
        <p:nvSpPr>
          <p:cNvPr id="3" name="Rectangle 2"/>
          <p:cNvSpPr/>
          <p:nvPr/>
        </p:nvSpPr>
        <p:spPr>
          <a:xfrm>
            <a:off x="811658" y="1548950"/>
            <a:ext cx="7315200" cy="3693319"/>
          </a:xfrm>
          <a:prstGeom prst="rect">
            <a:avLst/>
          </a:prstGeom>
        </p:spPr>
        <p:txBody>
          <a:bodyPr>
            <a:spAutoFit/>
          </a:bodyPr>
          <a:lstStyle/>
          <a:p>
            <a:r>
              <a:rPr lang="en-US" b="1" dirty="0">
                <a:solidFill>
                  <a:schemeClr val="bg2"/>
                </a:solidFill>
              </a:rPr>
              <a:t>a. Batch Normalization</a:t>
            </a:r>
          </a:p>
          <a:p>
            <a:pPr>
              <a:buFont typeface="Arial" panose="020B0604020202020204" pitchFamily="34" charset="0"/>
              <a:buChar char="•"/>
            </a:pPr>
            <a:r>
              <a:rPr lang="en-US" dirty="0">
                <a:solidFill>
                  <a:schemeClr val="bg2"/>
                </a:solidFill>
              </a:rPr>
              <a:t>Normalizes the inputs of each layer to speed up training and reduce sensitivity to initialization.</a:t>
            </a:r>
          </a:p>
          <a:p>
            <a:pPr>
              <a:buFont typeface="Arial" panose="020B0604020202020204" pitchFamily="34" charset="0"/>
              <a:buChar char="•"/>
            </a:pPr>
            <a:r>
              <a:rPr lang="en-US" dirty="0">
                <a:solidFill>
                  <a:schemeClr val="bg2"/>
                </a:solidFill>
              </a:rPr>
              <a:t>Helps the model train faster and generalize better.</a:t>
            </a:r>
          </a:p>
          <a:p>
            <a:r>
              <a:rPr lang="en-US" b="1" dirty="0">
                <a:solidFill>
                  <a:schemeClr val="bg2"/>
                </a:solidFill>
              </a:rPr>
              <a:t>b. </a:t>
            </a:r>
            <a:r>
              <a:rPr lang="en-US" b="1" dirty="0" err="1">
                <a:solidFill>
                  <a:schemeClr val="bg2"/>
                </a:solidFill>
              </a:rPr>
              <a:t>ReLU</a:t>
            </a:r>
            <a:r>
              <a:rPr lang="en-US" b="1" dirty="0">
                <a:solidFill>
                  <a:schemeClr val="bg2"/>
                </a:solidFill>
              </a:rPr>
              <a:t> Activation</a:t>
            </a:r>
          </a:p>
          <a:p>
            <a:pPr>
              <a:buFont typeface="Arial" panose="020B0604020202020204" pitchFamily="34" charset="0"/>
              <a:buChar char="•"/>
            </a:pPr>
            <a:r>
              <a:rPr lang="en-US" dirty="0">
                <a:solidFill>
                  <a:schemeClr val="bg2"/>
                </a:solidFill>
              </a:rPr>
              <a:t>Stands for </a:t>
            </a:r>
            <a:r>
              <a:rPr lang="en-US" b="1" dirty="0">
                <a:solidFill>
                  <a:schemeClr val="bg2"/>
                </a:solidFill>
              </a:rPr>
              <a:t>Rectified Linear Unit</a:t>
            </a:r>
            <a:r>
              <a:rPr lang="en-US" dirty="0">
                <a:solidFill>
                  <a:schemeClr val="bg2"/>
                </a:solidFill>
              </a:rPr>
              <a:t>.</a:t>
            </a:r>
          </a:p>
          <a:p>
            <a:pPr>
              <a:buFont typeface="Arial" panose="020B0604020202020204" pitchFamily="34" charset="0"/>
              <a:buChar char="•"/>
            </a:pPr>
            <a:r>
              <a:rPr lang="en-US" dirty="0">
                <a:solidFill>
                  <a:schemeClr val="bg2"/>
                </a:solidFill>
              </a:rPr>
              <a:t>Adds non-linearity, helping the network learn complex patterns.</a:t>
            </a:r>
          </a:p>
          <a:p>
            <a:pPr>
              <a:buFont typeface="Arial" panose="020B0604020202020204" pitchFamily="34" charset="0"/>
              <a:buChar char="•"/>
            </a:pPr>
            <a:r>
              <a:rPr lang="en-US" dirty="0">
                <a:solidFill>
                  <a:schemeClr val="bg2"/>
                </a:solidFill>
              </a:rPr>
              <a:t>Commonly used after each Conv2D layer.</a:t>
            </a:r>
          </a:p>
          <a:p>
            <a:r>
              <a:rPr lang="en-US" b="1" dirty="0">
                <a:solidFill>
                  <a:schemeClr val="bg2"/>
                </a:solidFill>
              </a:rPr>
              <a:t>c. Flatten Layer</a:t>
            </a:r>
          </a:p>
          <a:p>
            <a:pPr>
              <a:buFont typeface="Arial" panose="020B0604020202020204" pitchFamily="34" charset="0"/>
              <a:buChar char="•"/>
            </a:pPr>
            <a:r>
              <a:rPr lang="en-US" dirty="0">
                <a:solidFill>
                  <a:schemeClr val="bg2"/>
                </a:solidFill>
              </a:rPr>
              <a:t>Converts the 2D matrix of features into a 1D vector before passing it to the dense layers.</a:t>
            </a:r>
          </a:p>
          <a:p>
            <a:pPr>
              <a:buFont typeface="Arial" panose="020B0604020202020204" pitchFamily="34" charset="0"/>
              <a:buChar char="•"/>
            </a:pPr>
            <a:r>
              <a:rPr lang="en-US" dirty="0">
                <a:solidFill>
                  <a:schemeClr val="bg2"/>
                </a:solidFill>
              </a:rPr>
              <a:t>Acts as a bridge between the convolutional layers and the fully connected layers.</a:t>
            </a:r>
          </a:p>
        </p:txBody>
      </p:sp>
    </p:spTree>
    <p:extLst>
      <p:ext uri="{BB962C8B-B14F-4D97-AF65-F5344CB8AC3E}">
        <p14:creationId xmlns:p14="http://schemas.microsoft.com/office/powerpoint/2010/main" val="3371018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944" y="717828"/>
            <a:ext cx="7476053" cy="623054"/>
          </a:xfrm>
          <a:prstGeom prst="rect">
            <a:avLst/>
          </a:prstGeom>
          <a:noFill/>
          <a:ln/>
        </p:spPr>
        <p:txBody>
          <a:bodyPr wrap="none" lIns="0" tIns="0" rIns="0" bIns="0" rtlCol="0" anchor="t"/>
          <a:lstStyle/>
          <a:p>
            <a:pPr>
              <a:lnSpc>
                <a:spcPts val="4900"/>
              </a:lnSpc>
            </a:pPr>
            <a:r>
              <a:rPr lang="en-US" sz="3900" dirty="0">
                <a:solidFill>
                  <a:srgbClr val="FBF3FA"/>
                </a:solidFill>
                <a:latin typeface="Fira Mono Medium" pitchFamily="34" charset="0"/>
                <a:ea typeface="Fira Mono Medium" pitchFamily="34" charset="-122"/>
                <a:cs typeface="Fira Mono Medium" pitchFamily="34" charset="-120"/>
              </a:rPr>
              <a:t>Emotion Detection Process</a:t>
            </a:r>
            <a:endParaRPr lang="en-US" sz="3900" dirty="0">
              <a:solidFill>
                <a:prstClr val="black"/>
              </a:solidFill>
            </a:endParaRPr>
          </a:p>
        </p:txBody>
      </p:sp>
      <p:pic>
        <p:nvPicPr>
          <p:cNvPr id="4" name="Image 1" descr="preencoded.png"/>
          <p:cNvPicPr>
            <a:picLocks noChangeAspect="1"/>
          </p:cNvPicPr>
          <p:nvPr/>
        </p:nvPicPr>
        <p:blipFill>
          <a:blip r:embed="rId4"/>
          <a:stretch>
            <a:fillRect/>
          </a:stretch>
        </p:blipFill>
        <p:spPr>
          <a:xfrm>
            <a:off x="697944" y="1639967"/>
            <a:ext cx="997029" cy="1467922"/>
          </a:xfrm>
          <a:prstGeom prst="rect">
            <a:avLst/>
          </a:prstGeom>
        </p:spPr>
      </p:pic>
      <p:sp>
        <p:nvSpPr>
          <p:cNvPr id="5" name="Text 1"/>
          <p:cNvSpPr/>
          <p:nvPr/>
        </p:nvSpPr>
        <p:spPr>
          <a:xfrm>
            <a:off x="1994059" y="1839278"/>
            <a:ext cx="2492812" cy="311587"/>
          </a:xfrm>
          <a:prstGeom prst="rect">
            <a:avLst/>
          </a:prstGeom>
          <a:noFill/>
          <a:ln/>
        </p:spPr>
        <p:txBody>
          <a:bodyPr wrap="none" lIns="0" tIns="0" rIns="0" bIns="0" rtlCol="0" anchor="t"/>
          <a:lstStyle/>
          <a:p>
            <a:pPr>
              <a:lnSpc>
                <a:spcPts val="2450"/>
              </a:lnSpc>
            </a:pPr>
            <a:r>
              <a:rPr lang="en-US" sz="1950" dirty="0">
                <a:solidFill>
                  <a:srgbClr val="E0D6DE"/>
                </a:solidFill>
                <a:latin typeface="Fira Mono Medium" pitchFamily="34" charset="0"/>
                <a:ea typeface="Fira Mono Medium" pitchFamily="34" charset="-122"/>
                <a:cs typeface="Fira Mono Medium" pitchFamily="34" charset="-120"/>
              </a:rPr>
              <a:t>Input</a:t>
            </a:r>
            <a:endParaRPr lang="en-US" sz="1950" dirty="0">
              <a:solidFill>
                <a:prstClr val="black"/>
              </a:solidFill>
            </a:endParaRPr>
          </a:p>
        </p:txBody>
      </p:sp>
      <p:sp>
        <p:nvSpPr>
          <p:cNvPr id="6" name="Text 2"/>
          <p:cNvSpPr/>
          <p:nvPr/>
        </p:nvSpPr>
        <p:spPr>
          <a:xfrm>
            <a:off x="1994059" y="2270403"/>
            <a:ext cx="6451997" cy="638175"/>
          </a:xfrm>
          <a:prstGeom prst="rect">
            <a:avLst/>
          </a:prstGeom>
          <a:noFill/>
          <a:ln/>
        </p:spPr>
        <p:txBody>
          <a:bodyPr wrap="square" lIns="0" tIns="0" rIns="0" bIns="0" rtlCol="0" anchor="t"/>
          <a:lstStyle/>
          <a:p>
            <a:pPr>
              <a:lnSpc>
                <a:spcPts val="2500"/>
              </a:lnSpc>
            </a:pPr>
            <a:r>
              <a:rPr lang="en-US" sz="1550" dirty="0">
                <a:solidFill>
                  <a:srgbClr val="E0D6DE"/>
                </a:solidFill>
                <a:latin typeface="Fira Sans" pitchFamily="34" charset="0"/>
                <a:ea typeface="Fira Sans" pitchFamily="34" charset="-122"/>
                <a:cs typeface="Fira Sans" pitchFamily="34" charset="-120"/>
              </a:rPr>
              <a:t>Real-time inputs from cameras or pre-recorded videos to continuously analyze emotional states.</a:t>
            </a:r>
            <a:endParaRPr lang="en-US" sz="1550" dirty="0">
              <a:solidFill>
                <a:prstClr val="black"/>
              </a:solidFill>
            </a:endParaRPr>
          </a:p>
        </p:txBody>
      </p:sp>
      <p:pic>
        <p:nvPicPr>
          <p:cNvPr id="7" name="Image 2" descr="preencoded.png"/>
          <p:cNvPicPr>
            <a:picLocks noChangeAspect="1"/>
          </p:cNvPicPr>
          <p:nvPr/>
        </p:nvPicPr>
        <p:blipFill>
          <a:blip r:embed="rId5"/>
          <a:stretch>
            <a:fillRect/>
          </a:stretch>
        </p:blipFill>
        <p:spPr>
          <a:xfrm>
            <a:off x="697944" y="3107888"/>
            <a:ext cx="997029" cy="1467922"/>
          </a:xfrm>
          <a:prstGeom prst="rect">
            <a:avLst/>
          </a:prstGeom>
        </p:spPr>
      </p:pic>
      <p:sp>
        <p:nvSpPr>
          <p:cNvPr id="8" name="Text 3"/>
          <p:cNvSpPr/>
          <p:nvPr/>
        </p:nvSpPr>
        <p:spPr>
          <a:xfrm>
            <a:off x="1994059" y="3307199"/>
            <a:ext cx="2492812" cy="311587"/>
          </a:xfrm>
          <a:prstGeom prst="rect">
            <a:avLst/>
          </a:prstGeom>
          <a:noFill/>
          <a:ln/>
        </p:spPr>
        <p:txBody>
          <a:bodyPr wrap="none" lIns="0" tIns="0" rIns="0" bIns="0" rtlCol="0" anchor="t"/>
          <a:lstStyle/>
          <a:p>
            <a:pPr>
              <a:lnSpc>
                <a:spcPts val="2450"/>
              </a:lnSpc>
            </a:pPr>
            <a:r>
              <a:rPr lang="en-US" sz="1950" dirty="0">
                <a:solidFill>
                  <a:srgbClr val="E0D6DE"/>
                </a:solidFill>
                <a:latin typeface="Fira Mono Medium" pitchFamily="34" charset="0"/>
                <a:ea typeface="Fira Mono Medium" pitchFamily="34" charset="-122"/>
                <a:cs typeface="Fira Mono Medium" pitchFamily="34" charset="-120"/>
              </a:rPr>
              <a:t>Face Detection</a:t>
            </a:r>
            <a:endParaRPr lang="en-US" sz="1950" dirty="0">
              <a:solidFill>
                <a:prstClr val="black"/>
              </a:solidFill>
            </a:endParaRPr>
          </a:p>
        </p:txBody>
      </p:sp>
      <p:sp>
        <p:nvSpPr>
          <p:cNvPr id="9" name="Text 4"/>
          <p:cNvSpPr/>
          <p:nvPr/>
        </p:nvSpPr>
        <p:spPr>
          <a:xfrm>
            <a:off x="1994059" y="3738324"/>
            <a:ext cx="6451997" cy="638175"/>
          </a:xfrm>
          <a:prstGeom prst="rect">
            <a:avLst/>
          </a:prstGeom>
          <a:noFill/>
          <a:ln/>
        </p:spPr>
        <p:txBody>
          <a:bodyPr wrap="square" lIns="0" tIns="0" rIns="0" bIns="0" rtlCol="0" anchor="t"/>
          <a:lstStyle/>
          <a:p>
            <a:pPr>
              <a:lnSpc>
                <a:spcPts val="2500"/>
              </a:lnSpc>
            </a:pPr>
            <a:r>
              <a:rPr lang="en-US" sz="1550" dirty="0">
                <a:solidFill>
                  <a:srgbClr val="E0D6DE"/>
                </a:solidFill>
                <a:latin typeface="Fira Sans" pitchFamily="34" charset="0"/>
                <a:ea typeface="Fira Sans" pitchFamily="34" charset="-122"/>
                <a:cs typeface="Fira Sans" pitchFamily="34" charset="-120"/>
              </a:rPr>
              <a:t>Employing Haar cascades as a swift face detection tool, ensuring the focus on facial features during emotion recognition.</a:t>
            </a:r>
            <a:endParaRPr lang="en-US" sz="1550" dirty="0">
              <a:solidFill>
                <a:prstClr val="black"/>
              </a:solidFill>
            </a:endParaRPr>
          </a:p>
        </p:txBody>
      </p:sp>
      <p:pic>
        <p:nvPicPr>
          <p:cNvPr id="10" name="Image 3" descr="preencoded.png"/>
          <p:cNvPicPr>
            <a:picLocks noChangeAspect="1"/>
          </p:cNvPicPr>
          <p:nvPr/>
        </p:nvPicPr>
        <p:blipFill>
          <a:blip r:embed="rId6"/>
          <a:stretch>
            <a:fillRect/>
          </a:stretch>
        </p:blipFill>
        <p:spPr>
          <a:xfrm>
            <a:off x="697944" y="4575810"/>
            <a:ext cx="997029" cy="1467922"/>
          </a:xfrm>
          <a:prstGeom prst="rect">
            <a:avLst/>
          </a:prstGeom>
        </p:spPr>
      </p:pic>
      <p:sp>
        <p:nvSpPr>
          <p:cNvPr id="11" name="Text 5"/>
          <p:cNvSpPr/>
          <p:nvPr/>
        </p:nvSpPr>
        <p:spPr>
          <a:xfrm>
            <a:off x="1994059" y="4775121"/>
            <a:ext cx="2492812" cy="311587"/>
          </a:xfrm>
          <a:prstGeom prst="rect">
            <a:avLst/>
          </a:prstGeom>
          <a:noFill/>
          <a:ln/>
        </p:spPr>
        <p:txBody>
          <a:bodyPr wrap="none" lIns="0" tIns="0" rIns="0" bIns="0" rtlCol="0" anchor="t"/>
          <a:lstStyle/>
          <a:p>
            <a:pPr>
              <a:lnSpc>
                <a:spcPts val="2450"/>
              </a:lnSpc>
            </a:pPr>
            <a:r>
              <a:rPr lang="en-US" sz="1950" dirty="0">
                <a:solidFill>
                  <a:srgbClr val="E0D6DE"/>
                </a:solidFill>
                <a:latin typeface="Fira Mono Medium" pitchFamily="34" charset="0"/>
                <a:ea typeface="Fira Mono Medium" pitchFamily="34" charset="-122"/>
                <a:cs typeface="Fira Mono Medium" pitchFamily="34" charset="-120"/>
              </a:rPr>
              <a:t>Prediction</a:t>
            </a:r>
            <a:endParaRPr lang="en-US" sz="1950" dirty="0">
              <a:solidFill>
                <a:prstClr val="black"/>
              </a:solidFill>
            </a:endParaRPr>
          </a:p>
        </p:txBody>
      </p:sp>
      <p:sp>
        <p:nvSpPr>
          <p:cNvPr id="12" name="Text 6"/>
          <p:cNvSpPr/>
          <p:nvPr/>
        </p:nvSpPr>
        <p:spPr>
          <a:xfrm>
            <a:off x="1994059" y="5206246"/>
            <a:ext cx="6451997" cy="638175"/>
          </a:xfrm>
          <a:prstGeom prst="rect">
            <a:avLst/>
          </a:prstGeom>
          <a:noFill/>
          <a:ln/>
        </p:spPr>
        <p:txBody>
          <a:bodyPr wrap="square" lIns="0" tIns="0" rIns="0" bIns="0" rtlCol="0" anchor="t"/>
          <a:lstStyle/>
          <a:p>
            <a:pPr>
              <a:lnSpc>
                <a:spcPts val="2500"/>
              </a:lnSpc>
            </a:pPr>
            <a:r>
              <a:rPr lang="en-US" sz="1550" dirty="0">
                <a:solidFill>
                  <a:srgbClr val="E0D6DE"/>
                </a:solidFill>
                <a:latin typeface="Fira Sans" pitchFamily="34" charset="0"/>
                <a:ea typeface="Fira Sans" pitchFamily="34" charset="-122"/>
                <a:cs typeface="Fira Sans" pitchFamily="34" charset="-120"/>
              </a:rPr>
              <a:t>Leveraging pre-trained Convolutional Neural Networks to classify emotional states based on facial input analysis.</a:t>
            </a:r>
            <a:endParaRPr lang="en-US" sz="1550" dirty="0">
              <a:solidFill>
                <a:prstClr val="black"/>
              </a:solidFill>
            </a:endParaRPr>
          </a:p>
        </p:txBody>
      </p:sp>
      <p:pic>
        <p:nvPicPr>
          <p:cNvPr id="13" name="Image 4" descr="preencoded.png"/>
          <p:cNvPicPr>
            <a:picLocks noChangeAspect="1"/>
          </p:cNvPicPr>
          <p:nvPr/>
        </p:nvPicPr>
        <p:blipFill>
          <a:blip r:embed="rId7"/>
          <a:stretch>
            <a:fillRect/>
          </a:stretch>
        </p:blipFill>
        <p:spPr>
          <a:xfrm>
            <a:off x="697944" y="6043732"/>
            <a:ext cx="997029" cy="1467922"/>
          </a:xfrm>
          <a:prstGeom prst="rect">
            <a:avLst/>
          </a:prstGeom>
        </p:spPr>
      </p:pic>
      <p:sp>
        <p:nvSpPr>
          <p:cNvPr id="14" name="Text 7"/>
          <p:cNvSpPr/>
          <p:nvPr/>
        </p:nvSpPr>
        <p:spPr>
          <a:xfrm>
            <a:off x="1994059" y="6243042"/>
            <a:ext cx="2492812" cy="311587"/>
          </a:xfrm>
          <a:prstGeom prst="rect">
            <a:avLst/>
          </a:prstGeom>
          <a:noFill/>
          <a:ln/>
        </p:spPr>
        <p:txBody>
          <a:bodyPr wrap="none" lIns="0" tIns="0" rIns="0" bIns="0" rtlCol="0" anchor="t"/>
          <a:lstStyle/>
          <a:p>
            <a:pPr>
              <a:lnSpc>
                <a:spcPts val="2450"/>
              </a:lnSpc>
            </a:pPr>
            <a:r>
              <a:rPr lang="en-US" sz="1950" dirty="0">
                <a:solidFill>
                  <a:srgbClr val="E0D6DE"/>
                </a:solidFill>
                <a:latin typeface="Fira Mono Medium" pitchFamily="34" charset="0"/>
                <a:ea typeface="Fira Mono Medium" pitchFamily="34" charset="-122"/>
                <a:cs typeface="Fira Mono Medium" pitchFamily="34" charset="-120"/>
              </a:rPr>
              <a:t>Display</a:t>
            </a:r>
            <a:endParaRPr lang="en-US" sz="1950" dirty="0">
              <a:solidFill>
                <a:prstClr val="black"/>
              </a:solidFill>
            </a:endParaRPr>
          </a:p>
        </p:txBody>
      </p:sp>
      <p:sp>
        <p:nvSpPr>
          <p:cNvPr id="15" name="Text 8"/>
          <p:cNvSpPr/>
          <p:nvPr/>
        </p:nvSpPr>
        <p:spPr>
          <a:xfrm>
            <a:off x="1994059" y="6674168"/>
            <a:ext cx="6451997" cy="638175"/>
          </a:xfrm>
          <a:prstGeom prst="rect">
            <a:avLst/>
          </a:prstGeom>
          <a:noFill/>
          <a:ln/>
        </p:spPr>
        <p:txBody>
          <a:bodyPr wrap="square" lIns="0" tIns="0" rIns="0" bIns="0" rtlCol="0" anchor="t"/>
          <a:lstStyle/>
          <a:p>
            <a:pPr>
              <a:lnSpc>
                <a:spcPts val="2500"/>
              </a:lnSpc>
            </a:pPr>
            <a:r>
              <a:rPr lang="en-US" sz="1550" dirty="0">
                <a:solidFill>
                  <a:srgbClr val="E0D6DE"/>
                </a:solidFill>
                <a:latin typeface="Fira Sans" pitchFamily="34" charset="0"/>
                <a:ea typeface="Fira Sans" pitchFamily="34" charset="-122"/>
                <a:cs typeface="Fira Sans" pitchFamily="34" charset="-120"/>
              </a:rPr>
              <a:t>Outputting the predicted emotion label to users instantly, fostering interaction and awareness.</a:t>
            </a:r>
            <a:endParaRPr lang="en-US" sz="1550" dirty="0">
              <a:solidFill>
                <a:prstClr val="blac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317" y="777002"/>
            <a:ext cx="7562969" cy="562808"/>
          </a:xfrm>
          <a:prstGeom prst="rect">
            <a:avLst/>
          </a:prstGeom>
          <a:noFill/>
          <a:ln/>
        </p:spPr>
        <p:txBody>
          <a:bodyPr wrap="none" lIns="0" tIns="0" rIns="0" bIns="0" rtlCol="0" anchor="t"/>
          <a:lstStyle/>
          <a:p>
            <a:pPr>
              <a:lnSpc>
                <a:spcPts val="4400"/>
              </a:lnSpc>
            </a:pPr>
            <a:r>
              <a:rPr lang="en-US" sz="3500" dirty="0">
                <a:solidFill>
                  <a:srgbClr val="FBF3FA"/>
                </a:solidFill>
                <a:latin typeface="Fira Mono Medium" pitchFamily="34" charset="0"/>
                <a:ea typeface="Fira Mono Medium" pitchFamily="34" charset="-122"/>
                <a:cs typeface="Fira Mono Medium" pitchFamily="34" charset="-120"/>
              </a:rPr>
              <a:t>Drowsiness Detection Process</a:t>
            </a:r>
            <a:endParaRPr lang="en-US" sz="3500" dirty="0">
              <a:solidFill>
                <a:prstClr val="black"/>
              </a:solidFill>
            </a:endParaRPr>
          </a:p>
        </p:txBody>
      </p:sp>
      <p:sp>
        <p:nvSpPr>
          <p:cNvPr id="4" name="Shape 1"/>
          <p:cNvSpPr/>
          <p:nvPr/>
        </p:nvSpPr>
        <p:spPr>
          <a:xfrm>
            <a:off x="832842" y="1609844"/>
            <a:ext cx="22860" cy="5842635"/>
          </a:xfrm>
          <a:prstGeom prst="roundRect">
            <a:avLst>
              <a:gd name="adj" fmla="val 118172"/>
            </a:avLst>
          </a:prstGeom>
          <a:solidFill>
            <a:srgbClr val="474748"/>
          </a:solidFill>
          <a:ln/>
        </p:spPr>
      </p:sp>
      <p:sp>
        <p:nvSpPr>
          <p:cNvPr id="5" name="Shape 2"/>
          <p:cNvSpPr/>
          <p:nvPr/>
        </p:nvSpPr>
        <p:spPr>
          <a:xfrm>
            <a:off x="1012567" y="2003465"/>
            <a:ext cx="540187" cy="22860"/>
          </a:xfrm>
          <a:prstGeom prst="roundRect">
            <a:avLst>
              <a:gd name="adj" fmla="val 118172"/>
            </a:avLst>
          </a:prstGeom>
          <a:solidFill>
            <a:srgbClr val="474748"/>
          </a:solidFill>
          <a:ln/>
        </p:spPr>
      </p:sp>
      <p:sp>
        <p:nvSpPr>
          <p:cNvPr id="6" name="Shape 3"/>
          <p:cNvSpPr/>
          <p:nvPr/>
        </p:nvSpPr>
        <p:spPr>
          <a:xfrm>
            <a:off x="630257" y="1812369"/>
            <a:ext cx="405170" cy="405170"/>
          </a:xfrm>
          <a:prstGeom prst="roundRect">
            <a:avLst>
              <a:gd name="adj" fmla="val 6667"/>
            </a:avLst>
          </a:prstGeom>
          <a:solidFill>
            <a:srgbClr val="2E2E2F"/>
          </a:solidFill>
          <a:ln/>
        </p:spPr>
      </p:sp>
      <p:pic>
        <p:nvPicPr>
          <p:cNvPr id="7" name="Image 1" descr="preencoded.png"/>
          <p:cNvPicPr>
            <a:picLocks noChangeAspect="1"/>
          </p:cNvPicPr>
          <p:nvPr/>
        </p:nvPicPr>
        <p:blipFill>
          <a:blip r:embed="rId4"/>
          <a:stretch>
            <a:fillRect/>
          </a:stretch>
        </p:blipFill>
        <p:spPr>
          <a:xfrm>
            <a:off x="697766" y="1846064"/>
            <a:ext cx="270034" cy="337661"/>
          </a:xfrm>
          <a:prstGeom prst="rect">
            <a:avLst/>
          </a:prstGeom>
        </p:spPr>
      </p:pic>
      <p:sp>
        <p:nvSpPr>
          <p:cNvPr id="8" name="Text 4"/>
          <p:cNvSpPr/>
          <p:nvPr/>
        </p:nvSpPr>
        <p:spPr>
          <a:xfrm>
            <a:off x="1733312" y="1789867"/>
            <a:ext cx="2251115" cy="281345"/>
          </a:xfrm>
          <a:prstGeom prst="rect">
            <a:avLst/>
          </a:prstGeom>
          <a:noFill/>
          <a:ln/>
        </p:spPr>
        <p:txBody>
          <a:bodyPr wrap="none" lIns="0" tIns="0" rIns="0" bIns="0" rtlCol="0" anchor="t"/>
          <a:lstStyle/>
          <a:p>
            <a:pPr>
              <a:lnSpc>
                <a:spcPts val="2200"/>
              </a:lnSpc>
            </a:pPr>
            <a:r>
              <a:rPr lang="en-US" sz="1750" dirty="0">
                <a:solidFill>
                  <a:srgbClr val="E0D6DE"/>
                </a:solidFill>
                <a:latin typeface="Fira Mono Medium" pitchFamily="34" charset="0"/>
                <a:ea typeface="Fira Mono Medium" pitchFamily="34" charset="-122"/>
                <a:cs typeface="Fira Mono Medium" pitchFamily="34" charset="-120"/>
              </a:rPr>
              <a:t>Eye Detection</a:t>
            </a:r>
            <a:endParaRPr lang="en-US" sz="1750" dirty="0">
              <a:solidFill>
                <a:prstClr val="black"/>
              </a:solidFill>
            </a:endParaRPr>
          </a:p>
        </p:txBody>
      </p:sp>
      <p:sp>
        <p:nvSpPr>
          <p:cNvPr id="9" name="Text 5"/>
          <p:cNvSpPr/>
          <p:nvPr/>
        </p:nvSpPr>
        <p:spPr>
          <a:xfrm>
            <a:off x="1733312" y="2179201"/>
            <a:ext cx="6780371" cy="576263"/>
          </a:xfrm>
          <a:prstGeom prst="rect">
            <a:avLst/>
          </a:prstGeom>
          <a:noFill/>
          <a:ln/>
        </p:spPr>
        <p:txBody>
          <a:bodyPr wrap="square" lIns="0" tIns="0" rIns="0" bIns="0" rtlCol="0" anchor="t"/>
          <a:lstStyle/>
          <a:p>
            <a:pPr>
              <a:lnSpc>
                <a:spcPts val="2250"/>
              </a:lnSpc>
            </a:pPr>
            <a:r>
              <a:rPr lang="en-US" sz="1400" dirty="0">
                <a:solidFill>
                  <a:srgbClr val="E0D6DE"/>
                </a:solidFill>
                <a:latin typeface="Fira Sans" pitchFamily="34" charset="0"/>
                <a:ea typeface="Fira Sans" pitchFamily="34" charset="-122"/>
                <a:cs typeface="Fira Sans" pitchFamily="34" charset="-120"/>
              </a:rPr>
              <a:t>Implementing rapid eye detection techniques to determine visible eye states during assessments for drowsiness.</a:t>
            </a:r>
            <a:endParaRPr lang="en-US" sz="1400" dirty="0">
              <a:solidFill>
                <a:prstClr val="black"/>
              </a:solidFill>
            </a:endParaRPr>
          </a:p>
        </p:txBody>
      </p:sp>
      <p:sp>
        <p:nvSpPr>
          <p:cNvPr id="10" name="Shape 6"/>
          <p:cNvSpPr/>
          <p:nvPr/>
        </p:nvSpPr>
        <p:spPr>
          <a:xfrm>
            <a:off x="1012567" y="3509129"/>
            <a:ext cx="540187" cy="22860"/>
          </a:xfrm>
          <a:prstGeom prst="roundRect">
            <a:avLst>
              <a:gd name="adj" fmla="val 118172"/>
            </a:avLst>
          </a:prstGeom>
          <a:solidFill>
            <a:srgbClr val="474748"/>
          </a:solidFill>
          <a:ln/>
        </p:spPr>
      </p:sp>
      <p:sp>
        <p:nvSpPr>
          <p:cNvPr id="11" name="Shape 7"/>
          <p:cNvSpPr/>
          <p:nvPr/>
        </p:nvSpPr>
        <p:spPr>
          <a:xfrm>
            <a:off x="630257" y="3318034"/>
            <a:ext cx="405170" cy="405170"/>
          </a:xfrm>
          <a:prstGeom prst="roundRect">
            <a:avLst>
              <a:gd name="adj" fmla="val 6667"/>
            </a:avLst>
          </a:prstGeom>
          <a:solidFill>
            <a:srgbClr val="2E2E2F"/>
          </a:solidFill>
          <a:ln/>
        </p:spPr>
      </p:sp>
      <p:pic>
        <p:nvPicPr>
          <p:cNvPr id="12" name="Image 2" descr="preencoded.png"/>
          <p:cNvPicPr>
            <a:picLocks noChangeAspect="1"/>
          </p:cNvPicPr>
          <p:nvPr/>
        </p:nvPicPr>
        <p:blipFill>
          <a:blip r:embed="rId5"/>
          <a:stretch>
            <a:fillRect/>
          </a:stretch>
        </p:blipFill>
        <p:spPr>
          <a:xfrm>
            <a:off x="697766" y="3351728"/>
            <a:ext cx="270034" cy="337661"/>
          </a:xfrm>
          <a:prstGeom prst="rect">
            <a:avLst/>
          </a:prstGeom>
        </p:spPr>
      </p:pic>
      <p:sp>
        <p:nvSpPr>
          <p:cNvPr id="13" name="Text 8"/>
          <p:cNvSpPr/>
          <p:nvPr/>
        </p:nvSpPr>
        <p:spPr>
          <a:xfrm>
            <a:off x="1733312" y="3295531"/>
            <a:ext cx="2430304" cy="281345"/>
          </a:xfrm>
          <a:prstGeom prst="rect">
            <a:avLst/>
          </a:prstGeom>
          <a:noFill/>
          <a:ln/>
        </p:spPr>
        <p:txBody>
          <a:bodyPr wrap="none" lIns="0" tIns="0" rIns="0" bIns="0" rtlCol="0" anchor="t"/>
          <a:lstStyle/>
          <a:p>
            <a:pPr>
              <a:lnSpc>
                <a:spcPts val="2200"/>
              </a:lnSpc>
            </a:pPr>
            <a:r>
              <a:rPr lang="en-US" sz="1750" dirty="0">
                <a:solidFill>
                  <a:srgbClr val="E0D6DE"/>
                </a:solidFill>
                <a:latin typeface="Fira Mono Medium" pitchFamily="34" charset="0"/>
                <a:ea typeface="Fira Mono Medium" pitchFamily="34" charset="-122"/>
                <a:cs typeface="Fira Mono Medium" pitchFamily="34" charset="-120"/>
              </a:rPr>
              <a:t>Count Visible Eyes</a:t>
            </a:r>
            <a:endParaRPr lang="en-US" sz="1750" dirty="0">
              <a:solidFill>
                <a:prstClr val="black"/>
              </a:solidFill>
            </a:endParaRPr>
          </a:p>
        </p:txBody>
      </p:sp>
      <p:sp>
        <p:nvSpPr>
          <p:cNvPr id="14" name="Text 9"/>
          <p:cNvSpPr/>
          <p:nvPr/>
        </p:nvSpPr>
        <p:spPr>
          <a:xfrm>
            <a:off x="1733312" y="3684865"/>
            <a:ext cx="6780371" cy="576263"/>
          </a:xfrm>
          <a:prstGeom prst="rect">
            <a:avLst/>
          </a:prstGeom>
          <a:noFill/>
          <a:ln/>
        </p:spPr>
        <p:txBody>
          <a:bodyPr wrap="square" lIns="0" tIns="0" rIns="0" bIns="0" rtlCol="0" anchor="t"/>
          <a:lstStyle/>
          <a:p>
            <a:pPr>
              <a:lnSpc>
                <a:spcPts val="2250"/>
              </a:lnSpc>
            </a:pPr>
            <a:r>
              <a:rPr lang="en-US" sz="1400" dirty="0">
                <a:solidFill>
                  <a:srgbClr val="E0D6DE"/>
                </a:solidFill>
                <a:latin typeface="Fira Sans" pitchFamily="34" charset="0"/>
                <a:ea typeface="Fira Sans" pitchFamily="34" charset="-122"/>
                <a:cs typeface="Fira Sans" pitchFamily="34" charset="-120"/>
              </a:rPr>
              <a:t>Quantifying the number of detected eyes to ascertain user alertness and potential drowsiness levels.</a:t>
            </a:r>
            <a:endParaRPr lang="en-US" sz="1400" dirty="0">
              <a:solidFill>
                <a:prstClr val="black"/>
              </a:solidFill>
            </a:endParaRPr>
          </a:p>
        </p:txBody>
      </p:sp>
      <p:sp>
        <p:nvSpPr>
          <p:cNvPr id="15" name="Shape 10"/>
          <p:cNvSpPr/>
          <p:nvPr/>
        </p:nvSpPr>
        <p:spPr>
          <a:xfrm>
            <a:off x="1012567" y="5014793"/>
            <a:ext cx="540187" cy="22860"/>
          </a:xfrm>
          <a:prstGeom prst="roundRect">
            <a:avLst>
              <a:gd name="adj" fmla="val 118172"/>
            </a:avLst>
          </a:prstGeom>
          <a:solidFill>
            <a:srgbClr val="474748"/>
          </a:solidFill>
          <a:ln/>
        </p:spPr>
      </p:sp>
      <p:sp>
        <p:nvSpPr>
          <p:cNvPr id="16" name="Shape 11"/>
          <p:cNvSpPr/>
          <p:nvPr/>
        </p:nvSpPr>
        <p:spPr>
          <a:xfrm>
            <a:off x="630257" y="4823698"/>
            <a:ext cx="405170" cy="405170"/>
          </a:xfrm>
          <a:prstGeom prst="roundRect">
            <a:avLst>
              <a:gd name="adj" fmla="val 6667"/>
            </a:avLst>
          </a:prstGeom>
          <a:solidFill>
            <a:srgbClr val="2E2E2F"/>
          </a:solidFill>
          <a:ln/>
        </p:spPr>
      </p:sp>
      <p:pic>
        <p:nvPicPr>
          <p:cNvPr id="17" name="Image 3" descr="preencoded.png"/>
          <p:cNvPicPr>
            <a:picLocks noChangeAspect="1"/>
          </p:cNvPicPr>
          <p:nvPr/>
        </p:nvPicPr>
        <p:blipFill>
          <a:blip r:embed="rId6"/>
          <a:stretch>
            <a:fillRect/>
          </a:stretch>
        </p:blipFill>
        <p:spPr>
          <a:xfrm>
            <a:off x="697766" y="4857393"/>
            <a:ext cx="270034" cy="337661"/>
          </a:xfrm>
          <a:prstGeom prst="rect">
            <a:avLst/>
          </a:prstGeom>
        </p:spPr>
      </p:pic>
      <p:sp>
        <p:nvSpPr>
          <p:cNvPr id="18" name="Text 12"/>
          <p:cNvSpPr/>
          <p:nvPr/>
        </p:nvSpPr>
        <p:spPr>
          <a:xfrm>
            <a:off x="1733312" y="4801195"/>
            <a:ext cx="2251115" cy="281345"/>
          </a:xfrm>
          <a:prstGeom prst="rect">
            <a:avLst/>
          </a:prstGeom>
          <a:noFill/>
          <a:ln/>
        </p:spPr>
        <p:txBody>
          <a:bodyPr wrap="none" lIns="0" tIns="0" rIns="0" bIns="0" rtlCol="0" anchor="t"/>
          <a:lstStyle/>
          <a:p>
            <a:pPr>
              <a:lnSpc>
                <a:spcPts val="2200"/>
              </a:lnSpc>
            </a:pPr>
            <a:r>
              <a:rPr lang="en-US" sz="1750" dirty="0">
                <a:solidFill>
                  <a:srgbClr val="E0D6DE"/>
                </a:solidFill>
                <a:latin typeface="Fira Mono Medium" pitchFamily="34" charset="0"/>
                <a:ea typeface="Fira Mono Medium" pitchFamily="34" charset="-122"/>
                <a:cs typeface="Fira Mono Medium" pitchFamily="34" charset="-120"/>
              </a:rPr>
              <a:t>Trigger Timer</a:t>
            </a:r>
            <a:endParaRPr lang="en-US" sz="1750" dirty="0">
              <a:solidFill>
                <a:prstClr val="black"/>
              </a:solidFill>
            </a:endParaRPr>
          </a:p>
        </p:txBody>
      </p:sp>
      <p:sp>
        <p:nvSpPr>
          <p:cNvPr id="19" name="Text 13"/>
          <p:cNvSpPr/>
          <p:nvPr/>
        </p:nvSpPr>
        <p:spPr>
          <a:xfrm>
            <a:off x="1733312" y="5190530"/>
            <a:ext cx="6780371" cy="576263"/>
          </a:xfrm>
          <a:prstGeom prst="rect">
            <a:avLst/>
          </a:prstGeom>
          <a:noFill/>
          <a:ln/>
        </p:spPr>
        <p:txBody>
          <a:bodyPr wrap="square" lIns="0" tIns="0" rIns="0" bIns="0" rtlCol="0" anchor="t"/>
          <a:lstStyle/>
          <a:p>
            <a:pPr>
              <a:lnSpc>
                <a:spcPts val="2250"/>
              </a:lnSpc>
            </a:pPr>
            <a:r>
              <a:rPr lang="en-US" sz="1400" dirty="0">
                <a:solidFill>
                  <a:srgbClr val="E0D6DE"/>
                </a:solidFill>
                <a:latin typeface="Fira Sans" pitchFamily="34" charset="0"/>
                <a:ea typeface="Fira Sans" pitchFamily="34" charset="-122"/>
                <a:cs typeface="Fira Sans" pitchFamily="34" charset="-120"/>
              </a:rPr>
              <a:t>Initiating a monitoring timer when the eye count falls below a designated threshold, prompting alert protocols.</a:t>
            </a:r>
            <a:endParaRPr lang="en-US" sz="1400" dirty="0">
              <a:solidFill>
                <a:prstClr val="black"/>
              </a:solidFill>
            </a:endParaRPr>
          </a:p>
        </p:txBody>
      </p:sp>
      <p:sp>
        <p:nvSpPr>
          <p:cNvPr id="20" name="Shape 14"/>
          <p:cNvSpPr/>
          <p:nvPr/>
        </p:nvSpPr>
        <p:spPr>
          <a:xfrm>
            <a:off x="1012567" y="6520458"/>
            <a:ext cx="540187" cy="22860"/>
          </a:xfrm>
          <a:prstGeom prst="roundRect">
            <a:avLst>
              <a:gd name="adj" fmla="val 118172"/>
            </a:avLst>
          </a:prstGeom>
          <a:solidFill>
            <a:srgbClr val="474748"/>
          </a:solidFill>
          <a:ln/>
        </p:spPr>
      </p:sp>
      <p:sp>
        <p:nvSpPr>
          <p:cNvPr id="21" name="Shape 15"/>
          <p:cNvSpPr/>
          <p:nvPr/>
        </p:nvSpPr>
        <p:spPr>
          <a:xfrm>
            <a:off x="630257" y="6329363"/>
            <a:ext cx="405170" cy="405170"/>
          </a:xfrm>
          <a:prstGeom prst="roundRect">
            <a:avLst>
              <a:gd name="adj" fmla="val 6667"/>
            </a:avLst>
          </a:prstGeom>
          <a:solidFill>
            <a:srgbClr val="2E2E2F"/>
          </a:solidFill>
          <a:ln/>
        </p:spPr>
      </p:sp>
      <p:pic>
        <p:nvPicPr>
          <p:cNvPr id="22" name="Image 4" descr="preencoded.png"/>
          <p:cNvPicPr>
            <a:picLocks noChangeAspect="1"/>
          </p:cNvPicPr>
          <p:nvPr/>
        </p:nvPicPr>
        <p:blipFill>
          <a:blip r:embed="rId7"/>
          <a:stretch>
            <a:fillRect/>
          </a:stretch>
        </p:blipFill>
        <p:spPr>
          <a:xfrm>
            <a:off x="697766" y="6363057"/>
            <a:ext cx="270034" cy="337661"/>
          </a:xfrm>
          <a:prstGeom prst="rect">
            <a:avLst/>
          </a:prstGeom>
        </p:spPr>
      </p:pic>
      <p:sp>
        <p:nvSpPr>
          <p:cNvPr id="23" name="Text 16"/>
          <p:cNvSpPr/>
          <p:nvPr/>
        </p:nvSpPr>
        <p:spPr>
          <a:xfrm>
            <a:off x="1733312" y="6306860"/>
            <a:ext cx="2251115" cy="281345"/>
          </a:xfrm>
          <a:prstGeom prst="rect">
            <a:avLst/>
          </a:prstGeom>
          <a:noFill/>
          <a:ln/>
        </p:spPr>
        <p:txBody>
          <a:bodyPr wrap="none" lIns="0" tIns="0" rIns="0" bIns="0" rtlCol="0" anchor="t"/>
          <a:lstStyle/>
          <a:p>
            <a:pPr>
              <a:lnSpc>
                <a:spcPts val="2200"/>
              </a:lnSpc>
            </a:pPr>
            <a:r>
              <a:rPr lang="en-US" sz="1750" dirty="0">
                <a:solidFill>
                  <a:srgbClr val="E0D6DE"/>
                </a:solidFill>
                <a:latin typeface="Fira Mono Medium" pitchFamily="34" charset="0"/>
                <a:ea typeface="Fira Mono Medium" pitchFamily="34" charset="-122"/>
                <a:cs typeface="Fira Mono Medium" pitchFamily="34" charset="-120"/>
              </a:rPr>
              <a:t>Voice Alert</a:t>
            </a:r>
            <a:endParaRPr lang="en-US" sz="1750" dirty="0">
              <a:solidFill>
                <a:prstClr val="black"/>
              </a:solidFill>
            </a:endParaRPr>
          </a:p>
        </p:txBody>
      </p:sp>
      <p:sp>
        <p:nvSpPr>
          <p:cNvPr id="24" name="Text 17"/>
          <p:cNvSpPr/>
          <p:nvPr/>
        </p:nvSpPr>
        <p:spPr>
          <a:xfrm>
            <a:off x="1733312" y="6696194"/>
            <a:ext cx="6780371" cy="576263"/>
          </a:xfrm>
          <a:prstGeom prst="rect">
            <a:avLst/>
          </a:prstGeom>
          <a:noFill/>
          <a:ln/>
        </p:spPr>
        <p:txBody>
          <a:bodyPr wrap="square" lIns="0" tIns="0" rIns="0" bIns="0" rtlCol="0" anchor="t"/>
          <a:lstStyle/>
          <a:p>
            <a:pPr>
              <a:lnSpc>
                <a:spcPts val="2250"/>
              </a:lnSpc>
            </a:pPr>
            <a:r>
              <a:rPr lang="en-US" sz="1400" dirty="0">
                <a:solidFill>
                  <a:srgbClr val="E0D6DE"/>
                </a:solidFill>
                <a:latin typeface="Fira Sans" pitchFamily="34" charset="0"/>
                <a:ea typeface="Fira Sans" pitchFamily="34" charset="-122"/>
                <a:cs typeface="Fira Sans" pitchFamily="34" charset="-120"/>
              </a:rPr>
              <a:t>Generating audible alerts for the user when drowsiness is detected, utilizing text-to-speech technology for instant feedback.</a:t>
            </a:r>
            <a:endParaRPr lang="en-US" sz="1400" dirty="0">
              <a:solidFill>
                <a:prstClr val="black"/>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2519"/>
            <a:ext cx="7143988" cy="708779"/>
          </a:xfrm>
          <a:prstGeom prst="rect">
            <a:avLst/>
          </a:prstGeom>
          <a:noFill/>
          <a:ln/>
        </p:spPr>
        <p:txBody>
          <a:bodyPr wrap="non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Results of the System</a:t>
            </a:r>
            <a:endParaRPr lang="en-US" sz="4450" dirty="0">
              <a:solidFill>
                <a:prstClr val="black"/>
              </a:solidFill>
            </a:endParaRPr>
          </a:p>
        </p:txBody>
      </p:sp>
      <p:sp>
        <p:nvSpPr>
          <p:cNvPr id="4" name="Shape 1"/>
          <p:cNvSpPr/>
          <p:nvPr/>
        </p:nvSpPr>
        <p:spPr>
          <a:xfrm>
            <a:off x="6280190" y="2406610"/>
            <a:ext cx="510302" cy="510302"/>
          </a:xfrm>
          <a:prstGeom prst="roundRect">
            <a:avLst>
              <a:gd name="adj" fmla="val 6667"/>
            </a:avLst>
          </a:prstGeom>
          <a:solidFill>
            <a:srgbClr val="2E2E2F"/>
          </a:solidFill>
          <a:ln/>
        </p:spPr>
      </p:sp>
      <p:pic>
        <p:nvPicPr>
          <p:cNvPr id="5" name="Image 1" descr="preencoded.png"/>
          <p:cNvPicPr>
            <a:picLocks noChangeAspect="1"/>
          </p:cNvPicPr>
          <p:nvPr/>
        </p:nvPicPr>
        <p:blipFill>
          <a:blip r:embed="rId4"/>
          <a:stretch>
            <a:fillRect/>
          </a:stretch>
        </p:blipFill>
        <p:spPr>
          <a:xfrm>
            <a:off x="6365260" y="2449116"/>
            <a:ext cx="340162" cy="425291"/>
          </a:xfrm>
          <a:prstGeom prst="rect">
            <a:avLst/>
          </a:prstGeom>
        </p:spPr>
      </p:pic>
      <p:sp>
        <p:nvSpPr>
          <p:cNvPr id="6" name="Text 2"/>
          <p:cNvSpPr/>
          <p:nvPr/>
        </p:nvSpPr>
        <p:spPr>
          <a:xfrm>
            <a:off x="7017306" y="2406610"/>
            <a:ext cx="2835235"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High Accuracy</a:t>
            </a:r>
            <a:endParaRPr lang="en-US" sz="2200" dirty="0">
              <a:solidFill>
                <a:prstClr val="black"/>
              </a:solidFill>
            </a:endParaRPr>
          </a:p>
        </p:txBody>
      </p:sp>
      <p:sp>
        <p:nvSpPr>
          <p:cNvPr id="7" name="Text 3"/>
          <p:cNvSpPr/>
          <p:nvPr/>
        </p:nvSpPr>
        <p:spPr>
          <a:xfrm>
            <a:off x="7017306" y="2897029"/>
            <a:ext cx="2927747" cy="1814513"/>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Results demonstrate a significant level of accuracy in predicting emotions and detecting drowsiness during trials.</a:t>
            </a:r>
            <a:endParaRPr lang="en-US" sz="1750" dirty="0">
              <a:solidFill>
                <a:prstClr val="black"/>
              </a:solidFill>
            </a:endParaRPr>
          </a:p>
        </p:txBody>
      </p:sp>
      <p:sp>
        <p:nvSpPr>
          <p:cNvPr id="8" name="Shape 4"/>
          <p:cNvSpPr/>
          <p:nvPr/>
        </p:nvSpPr>
        <p:spPr>
          <a:xfrm>
            <a:off x="10171867" y="2406610"/>
            <a:ext cx="510302" cy="510302"/>
          </a:xfrm>
          <a:prstGeom prst="roundRect">
            <a:avLst>
              <a:gd name="adj" fmla="val 6667"/>
            </a:avLst>
          </a:prstGeom>
          <a:solidFill>
            <a:srgbClr val="2E2E2F"/>
          </a:solidFill>
          <a:ln/>
        </p:spPr>
      </p:sp>
      <p:pic>
        <p:nvPicPr>
          <p:cNvPr id="9" name="Image 2" descr="preencoded.png"/>
          <p:cNvPicPr>
            <a:picLocks noChangeAspect="1"/>
          </p:cNvPicPr>
          <p:nvPr/>
        </p:nvPicPr>
        <p:blipFill>
          <a:blip r:embed="rId5"/>
          <a:stretch>
            <a:fillRect/>
          </a:stretch>
        </p:blipFill>
        <p:spPr>
          <a:xfrm>
            <a:off x="10256937" y="2449116"/>
            <a:ext cx="340162" cy="425291"/>
          </a:xfrm>
          <a:prstGeom prst="rect">
            <a:avLst/>
          </a:prstGeom>
        </p:spPr>
      </p:pic>
      <p:sp>
        <p:nvSpPr>
          <p:cNvPr id="10" name="Text 5"/>
          <p:cNvSpPr/>
          <p:nvPr/>
        </p:nvSpPr>
        <p:spPr>
          <a:xfrm>
            <a:off x="10908983" y="2406610"/>
            <a:ext cx="2927747" cy="708660"/>
          </a:xfrm>
          <a:prstGeom prst="rect">
            <a:avLst/>
          </a:prstGeom>
          <a:noFill/>
          <a:ln/>
        </p:spPr>
        <p:txBody>
          <a:bodyPr wrap="squar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Real-time Prediction</a:t>
            </a:r>
            <a:endParaRPr lang="en-US" sz="2200" dirty="0">
              <a:solidFill>
                <a:prstClr val="black"/>
              </a:solidFill>
            </a:endParaRPr>
          </a:p>
        </p:txBody>
      </p:sp>
      <p:sp>
        <p:nvSpPr>
          <p:cNvPr id="11" name="Text 6"/>
          <p:cNvSpPr/>
          <p:nvPr/>
        </p:nvSpPr>
        <p:spPr>
          <a:xfrm>
            <a:off x="10908983" y="3251359"/>
            <a:ext cx="2927747" cy="217741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The system exhibits capability for instant prediction and feedback, crucial for practical application in real-time environments.</a:t>
            </a:r>
            <a:endParaRPr lang="en-US" sz="1750" dirty="0">
              <a:solidFill>
                <a:prstClr val="black"/>
              </a:solidFill>
            </a:endParaRPr>
          </a:p>
        </p:txBody>
      </p:sp>
      <p:sp>
        <p:nvSpPr>
          <p:cNvPr id="12" name="Shape 7"/>
          <p:cNvSpPr/>
          <p:nvPr/>
        </p:nvSpPr>
        <p:spPr>
          <a:xfrm>
            <a:off x="6280190" y="5910739"/>
            <a:ext cx="510302" cy="510302"/>
          </a:xfrm>
          <a:prstGeom prst="roundRect">
            <a:avLst>
              <a:gd name="adj" fmla="val 6667"/>
            </a:avLst>
          </a:prstGeom>
          <a:solidFill>
            <a:srgbClr val="2E2E2F"/>
          </a:solidFill>
          <a:ln/>
        </p:spPr>
      </p:sp>
      <p:pic>
        <p:nvPicPr>
          <p:cNvPr id="13" name="Image 3" descr="preencoded.png"/>
          <p:cNvPicPr>
            <a:picLocks noChangeAspect="1"/>
          </p:cNvPicPr>
          <p:nvPr/>
        </p:nvPicPr>
        <p:blipFill>
          <a:blip r:embed="rId6"/>
          <a:stretch>
            <a:fillRect/>
          </a:stretch>
        </p:blipFill>
        <p:spPr>
          <a:xfrm>
            <a:off x="6365260" y="5953244"/>
            <a:ext cx="340162" cy="425291"/>
          </a:xfrm>
          <a:prstGeom prst="rect">
            <a:avLst/>
          </a:prstGeom>
        </p:spPr>
      </p:pic>
      <p:sp>
        <p:nvSpPr>
          <p:cNvPr id="14" name="Text 8"/>
          <p:cNvSpPr/>
          <p:nvPr/>
        </p:nvSpPr>
        <p:spPr>
          <a:xfrm>
            <a:off x="7017306" y="5910739"/>
            <a:ext cx="2835235"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Voice Alerts</a:t>
            </a:r>
            <a:endParaRPr lang="en-US" sz="2200" dirty="0">
              <a:solidFill>
                <a:prstClr val="black"/>
              </a:solidFill>
            </a:endParaRPr>
          </a:p>
        </p:txBody>
      </p:sp>
      <p:sp>
        <p:nvSpPr>
          <p:cNvPr id="15" name="Text 9"/>
          <p:cNvSpPr/>
          <p:nvPr/>
        </p:nvSpPr>
        <p:spPr>
          <a:xfrm>
            <a:off x="7017306" y="6401157"/>
            <a:ext cx="6819305"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Confirmed effectiveness of voice alerts in engaging users and providing timely notifications during drowsiness situations.</a:t>
            </a:r>
            <a:endParaRPr lang="en-US" sz="1750" dirty="0">
              <a:solidFill>
                <a:prstClr val="black"/>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2614"/>
            <a:ext cx="7556421" cy="1417558"/>
          </a:xfrm>
          <a:prstGeom prst="rect">
            <a:avLst/>
          </a:prstGeom>
          <a:noFill/>
          <a:ln/>
        </p:spPr>
        <p:txBody>
          <a:bodyPr wrap="squar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Challenges Faced During Development</a:t>
            </a:r>
            <a:endParaRPr lang="en-US" sz="4450" dirty="0">
              <a:solidFill>
                <a:prstClr val="black"/>
              </a:solidFill>
            </a:endParaRPr>
          </a:p>
        </p:txBody>
      </p:sp>
      <p:sp>
        <p:nvSpPr>
          <p:cNvPr id="4" name="Shape 1"/>
          <p:cNvSpPr/>
          <p:nvPr/>
        </p:nvSpPr>
        <p:spPr>
          <a:xfrm>
            <a:off x="6280190" y="2670334"/>
            <a:ext cx="3664863" cy="2749987"/>
          </a:xfrm>
          <a:prstGeom prst="roundRect">
            <a:avLst>
              <a:gd name="adj" fmla="val 1237"/>
            </a:avLst>
          </a:prstGeom>
          <a:solidFill>
            <a:srgbClr val="2E2E2F"/>
          </a:solidFill>
          <a:ln/>
        </p:spPr>
      </p:sp>
      <p:sp>
        <p:nvSpPr>
          <p:cNvPr id="5" name="Text 2"/>
          <p:cNvSpPr/>
          <p:nvPr/>
        </p:nvSpPr>
        <p:spPr>
          <a:xfrm>
            <a:off x="6507004" y="2897148"/>
            <a:ext cx="3211235" cy="708660"/>
          </a:xfrm>
          <a:prstGeom prst="rect">
            <a:avLst/>
          </a:prstGeom>
          <a:noFill/>
          <a:ln/>
        </p:spPr>
        <p:txBody>
          <a:bodyPr wrap="squar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Model Compatibility</a:t>
            </a:r>
            <a:endParaRPr lang="en-US" sz="2200" dirty="0">
              <a:solidFill>
                <a:prstClr val="black"/>
              </a:solidFill>
            </a:endParaRPr>
          </a:p>
        </p:txBody>
      </p:sp>
      <p:sp>
        <p:nvSpPr>
          <p:cNvPr id="6" name="Text 3"/>
          <p:cNvSpPr/>
          <p:nvPr/>
        </p:nvSpPr>
        <p:spPr>
          <a:xfrm>
            <a:off x="6507004" y="3741896"/>
            <a:ext cx="3211235" cy="1451610"/>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Ensuring compatibility across different versions of libraries and dependencies complicated integration.</a:t>
            </a:r>
            <a:endParaRPr lang="en-US" sz="1750" dirty="0">
              <a:solidFill>
                <a:prstClr val="black"/>
              </a:solidFill>
            </a:endParaRPr>
          </a:p>
        </p:txBody>
      </p:sp>
      <p:sp>
        <p:nvSpPr>
          <p:cNvPr id="7" name="Shape 4"/>
          <p:cNvSpPr/>
          <p:nvPr/>
        </p:nvSpPr>
        <p:spPr>
          <a:xfrm>
            <a:off x="10171867" y="2670334"/>
            <a:ext cx="3664863" cy="2749987"/>
          </a:xfrm>
          <a:prstGeom prst="roundRect">
            <a:avLst>
              <a:gd name="adj" fmla="val 1237"/>
            </a:avLst>
          </a:prstGeom>
          <a:solidFill>
            <a:srgbClr val="2E2E2F"/>
          </a:solidFill>
          <a:ln/>
        </p:spPr>
      </p:sp>
      <p:sp>
        <p:nvSpPr>
          <p:cNvPr id="8" name="Text 5"/>
          <p:cNvSpPr/>
          <p:nvPr/>
        </p:nvSpPr>
        <p:spPr>
          <a:xfrm>
            <a:off x="10398681" y="2897148"/>
            <a:ext cx="2890480"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OpenCV GUI Errors</a:t>
            </a:r>
            <a:endParaRPr lang="en-US" sz="2200" dirty="0">
              <a:solidFill>
                <a:prstClr val="black"/>
              </a:solidFill>
            </a:endParaRPr>
          </a:p>
        </p:txBody>
      </p:sp>
      <p:sp>
        <p:nvSpPr>
          <p:cNvPr id="9" name="Text 6"/>
          <p:cNvSpPr/>
          <p:nvPr/>
        </p:nvSpPr>
        <p:spPr>
          <a:xfrm>
            <a:off x="10398681" y="3387566"/>
            <a:ext cx="3211235" cy="1451610"/>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Bugs and interface errors during implementation of OpenCV for facial detection required troubleshooting.</a:t>
            </a:r>
            <a:endParaRPr lang="en-US" sz="1750" dirty="0">
              <a:solidFill>
                <a:prstClr val="black"/>
              </a:solidFill>
            </a:endParaRPr>
          </a:p>
        </p:txBody>
      </p:sp>
      <p:sp>
        <p:nvSpPr>
          <p:cNvPr id="10" name="Shape 7"/>
          <p:cNvSpPr/>
          <p:nvPr/>
        </p:nvSpPr>
        <p:spPr>
          <a:xfrm>
            <a:off x="6280190" y="5647134"/>
            <a:ext cx="7556421" cy="1669852"/>
          </a:xfrm>
          <a:prstGeom prst="roundRect">
            <a:avLst>
              <a:gd name="adj" fmla="val 2038"/>
            </a:avLst>
          </a:prstGeom>
          <a:solidFill>
            <a:srgbClr val="2E2E2F"/>
          </a:solidFill>
          <a:ln/>
        </p:spPr>
      </p:sp>
      <p:sp>
        <p:nvSpPr>
          <p:cNvPr id="11" name="Text 8"/>
          <p:cNvSpPr/>
          <p:nvPr/>
        </p:nvSpPr>
        <p:spPr>
          <a:xfrm>
            <a:off x="6507004" y="5873948"/>
            <a:ext cx="2835235"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Training Time</a:t>
            </a:r>
            <a:endParaRPr lang="en-US" sz="2200" dirty="0">
              <a:solidFill>
                <a:prstClr val="black"/>
              </a:solidFill>
            </a:endParaRPr>
          </a:p>
        </p:txBody>
      </p:sp>
      <p:sp>
        <p:nvSpPr>
          <p:cNvPr id="12" name="Text 9"/>
          <p:cNvSpPr/>
          <p:nvPr/>
        </p:nvSpPr>
        <p:spPr>
          <a:xfrm>
            <a:off x="6507004" y="6364367"/>
            <a:ext cx="7102793"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Significant model training times due to resource constraints highlighted the need for more powerful computational setups.</a:t>
            </a:r>
            <a:endParaRPr lang="en-US" sz="1750" dirty="0">
              <a:solidFill>
                <a:prstClr val="black"/>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82484"/>
            <a:ext cx="6463546"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Presentation Agenda</a:t>
            </a:r>
            <a:endParaRPr lang="en-US" sz="4450" dirty="0"/>
          </a:p>
        </p:txBody>
      </p:sp>
      <p:sp>
        <p:nvSpPr>
          <p:cNvPr id="4" name="Shape 1"/>
          <p:cNvSpPr/>
          <p:nvPr/>
        </p:nvSpPr>
        <p:spPr>
          <a:xfrm>
            <a:off x="793790" y="4731425"/>
            <a:ext cx="4196358" cy="1669852"/>
          </a:xfrm>
          <a:prstGeom prst="roundRect">
            <a:avLst>
              <a:gd name="adj" fmla="val 2038"/>
            </a:avLst>
          </a:prstGeom>
          <a:solidFill>
            <a:srgbClr val="2E2E2F"/>
          </a:solidFill>
          <a:ln/>
        </p:spPr>
      </p:sp>
      <p:sp>
        <p:nvSpPr>
          <p:cNvPr id="5" name="Text 2"/>
          <p:cNvSpPr/>
          <p:nvPr/>
        </p:nvSpPr>
        <p:spPr>
          <a:xfrm>
            <a:off x="1020604" y="49582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Introduction</a:t>
            </a:r>
            <a:endParaRPr lang="en-US" sz="2200" dirty="0"/>
          </a:p>
        </p:txBody>
      </p:sp>
      <p:sp>
        <p:nvSpPr>
          <p:cNvPr id="6" name="Text 3"/>
          <p:cNvSpPr/>
          <p:nvPr/>
        </p:nvSpPr>
        <p:spPr>
          <a:xfrm>
            <a:off x="1020604" y="544865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Overview of the system and its purpose.</a:t>
            </a:r>
            <a:endParaRPr lang="en-US" sz="1750" dirty="0"/>
          </a:p>
        </p:txBody>
      </p:sp>
      <p:sp>
        <p:nvSpPr>
          <p:cNvPr id="7" name="Shape 4"/>
          <p:cNvSpPr/>
          <p:nvPr/>
        </p:nvSpPr>
        <p:spPr>
          <a:xfrm>
            <a:off x="5216962" y="4731425"/>
            <a:ext cx="4196358" cy="1669852"/>
          </a:xfrm>
          <a:prstGeom prst="roundRect">
            <a:avLst>
              <a:gd name="adj" fmla="val 2038"/>
            </a:avLst>
          </a:prstGeom>
          <a:solidFill>
            <a:srgbClr val="2E2E2F"/>
          </a:solidFill>
          <a:ln/>
        </p:spPr>
      </p:sp>
      <p:sp>
        <p:nvSpPr>
          <p:cNvPr id="8" name="Text 5"/>
          <p:cNvSpPr/>
          <p:nvPr/>
        </p:nvSpPr>
        <p:spPr>
          <a:xfrm>
            <a:off x="5443776" y="49582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Methodology</a:t>
            </a:r>
            <a:endParaRPr lang="en-US" sz="2200" dirty="0"/>
          </a:p>
        </p:txBody>
      </p:sp>
      <p:sp>
        <p:nvSpPr>
          <p:cNvPr id="9" name="Text 6"/>
          <p:cNvSpPr/>
          <p:nvPr/>
        </p:nvSpPr>
        <p:spPr>
          <a:xfrm>
            <a:off x="5443776" y="544865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Tools, technologies, and processes used.</a:t>
            </a:r>
            <a:endParaRPr lang="en-US" sz="1750" dirty="0"/>
          </a:p>
        </p:txBody>
      </p:sp>
      <p:sp>
        <p:nvSpPr>
          <p:cNvPr id="10" name="Shape 7"/>
          <p:cNvSpPr/>
          <p:nvPr/>
        </p:nvSpPr>
        <p:spPr>
          <a:xfrm>
            <a:off x="9640133" y="4731425"/>
            <a:ext cx="4196358" cy="1669852"/>
          </a:xfrm>
          <a:prstGeom prst="roundRect">
            <a:avLst>
              <a:gd name="adj" fmla="val 2038"/>
            </a:avLst>
          </a:prstGeom>
          <a:solidFill>
            <a:srgbClr val="2E2E2F"/>
          </a:solidFill>
          <a:ln/>
        </p:spPr>
      </p:sp>
      <p:sp>
        <p:nvSpPr>
          <p:cNvPr id="11" name="Text 8"/>
          <p:cNvSpPr/>
          <p:nvPr/>
        </p:nvSpPr>
        <p:spPr>
          <a:xfrm>
            <a:off x="9866948" y="49582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Results</a:t>
            </a:r>
            <a:endParaRPr lang="en-US" sz="2200" dirty="0"/>
          </a:p>
        </p:txBody>
      </p:sp>
      <p:sp>
        <p:nvSpPr>
          <p:cNvPr id="12" name="Text 9"/>
          <p:cNvSpPr/>
          <p:nvPr/>
        </p:nvSpPr>
        <p:spPr>
          <a:xfrm>
            <a:off x="9866948" y="5448657"/>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Outcomes, challenges, applications, and future scope.</a:t>
            </a:r>
            <a:endParaRPr lang="en-US" sz="1750" dirty="0"/>
          </a:p>
        </p:txBody>
      </p:sp>
      <p:sp>
        <p:nvSpPr>
          <p:cNvPr id="13" name="Text 10"/>
          <p:cNvSpPr/>
          <p:nvPr/>
        </p:nvSpPr>
        <p:spPr>
          <a:xfrm>
            <a:off x="793790" y="665642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presentation will cover the motivation, objective, tools, technologies, dataset, data preprocessing, model architecture, emotion and drowsiness detection processes, results, challenges, applications, and future scope of the system.</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58535" y="795814"/>
            <a:ext cx="9655731" cy="1175861"/>
          </a:xfrm>
          <a:prstGeom prst="rect">
            <a:avLst/>
          </a:prstGeom>
          <a:noFill/>
          <a:ln/>
        </p:spPr>
        <p:txBody>
          <a:bodyPr wrap="square" lIns="0" tIns="0" rIns="0" bIns="0" rtlCol="0" anchor="t"/>
          <a:lstStyle/>
          <a:p>
            <a:pPr>
              <a:lnSpc>
                <a:spcPts val="4600"/>
              </a:lnSpc>
            </a:pPr>
            <a:r>
              <a:rPr lang="en-US" sz="3700" dirty="0">
                <a:solidFill>
                  <a:srgbClr val="FBF3FA"/>
                </a:solidFill>
                <a:latin typeface="Fira Mono Medium" pitchFamily="34" charset="0"/>
                <a:ea typeface="Fira Mono Medium" pitchFamily="34" charset="-122"/>
                <a:cs typeface="Fira Mono Medium" pitchFamily="34" charset="-120"/>
              </a:rPr>
              <a:t>Applications of the Detection System</a:t>
            </a:r>
            <a:endParaRPr lang="en-US" sz="3700" dirty="0">
              <a:solidFill>
                <a:prstClr val="black"/>
              </a:solidFill>
            </a:endParaRPr>
          </a:p>
        </p:txBody>
      </p:sp>
      <p:pic>
        <p:nvPicPr>
          <p:cNvPr id="4" name="Image 1" descr="preencoded.png"/>
          <p:cNvPicPr>
            <a:picLocks noChangeAspect="1"/>
          </p:cNvPicPr>
          <p:nvPr/>
        </p:nvPicPr>
        <p:blipFill>
          <a:blip r:embed="rId4"/>
          <a:stretch>
            <a:fillRect/>
          </a:stretch>
        </p:blipFill>
        <p:spPr>
          <a:xfrm>
            <a:off x="658535" y="2286714"/>
            <a:ext cx="470297" cy="470297"/>
          </a:xfrm>
          <a:prstGeom prst="rect">
            <a:avLst/>
          </a:prstGeom>
        </p:spPr>
      </p:pic>
      <p:sp>
        <p:nvSpPr>
          <p:cNvPr id="5" name="Text 1"/>
          <p:cNvSpPr/>
          <p:nvPr/>
        </p:nvSpPr>
        <p:spPr>
          <a:xfrm>
            <a:off x="1316950" y="2253853"/>
            <a:ext cx="2371963" cy="881539"/>
          </a:xfrm>
          <a:prstGeom prst="rect">
            <a:avLst/>
          </a:prstGeom>
          <a:noFill/>
          <a:ln/>
        </p:spPr>
        <p:txBody>
          <a:bodyPr wrap="square" lIns="0" tIns="0" rIns="0" bIns="0" rtlCol="0" anchor="t"/>
          <a:lstStyle/>
          <a:p>
            <a:pPr>
              <a:lnSpc>
                <a:spcPts val="2300"/>
              </a:lnSpc>
            </a:pPr>
            <a:r>
              <a:rPr lang="en-US" sz="1850" dirty="0">
                <a:solidFill>
                  <a:srgbClr val="E0D6DE"/>
                </a:solidFill>
                <a:latin typeface="Fira Mono Medium" pitchFamily="34" charset="0"/>
                <a:ea typeface="Fira Mono Medium" pitchFamily="34" charset="-122"/>
                <a:cs typeface="Fira Mono Medium" pitchFamily="34" charset="-120"/>
              </a:rPr>
              <a:t>Driver Drowsiness Detection</a:t>
            </a:r>
            <a:endParaRPr lang="en-US" sz="1850" dirty="0">
              <a:solidFill>
                <a:prstClr val="black"/>
              </a:solidFill>
            </a:endParaRPr>
          </a:p>
        </p:txBody>
      </p:sp>
      <p:sp>
        <p:nvSpPr>
          <p:cNvPr id="6" name="Text 2"/>
          <p:cNvSpPr/>
          <p:nvPr/>
        </p:nvSpPr>
        <p:spPr>
          <a:xfrm>
            <a:off x="1316950" y="3248263"/>
            <a:ext cx="2371963" cy="902970"/>
          </a:xfrm>
          <a:prstGeom prst="rect">
            <a:avLst/>
          </a:prstGeom>
          <a:noFill/>
          <a:ln/>
        </p:spPr>
        <p:txBody>
          <a:bodyPr wrap="square" lIns="0" tIns="0" rIns="0" bIns="0" rtlCol="0" anchor="t"/>
          <a:lstStyle/>
          <a:p>
            <a:pPr>
              <a:lnSpc>
                <a:spcPts val="2350"/>
              </a:lnSpc>
            </a:pPr>
            <a:r>
              <a:rPr lang="en-US" sz="1450" dirty="0">
                <a:solidFill>
                  <a:srgbClr val="E0D6DE"/>
                </a:solidFill>
                <a:latin typeface="Fira Sans" pitchFamily="34" charset="0"/>
                <a:ea typeface="Fira Sans" pitchFamily="34" charset="-122"/>
                <a:cs typeface="Fira Sans" pitchFamily="34" charset="-120"/>
              </a:rPr>
              <a:t>Prevent accidents by monitoring driver drowsiness in real-time.</a:t>
            </a:r>
            <a:endParaRPr lang="en-US" sz="1450" dirty="0">
              <a:solidFill>
                <a:prstClr val="black"/>
              </a:solidFill>
            </a:endParaRPr>
          </a:p>
        </p:txBody>
      </p:sp>
      <p:pic>
        <p:nvPicPr>
          <p:cNvPr id="7" name="Image 2" descr="preencoded.png"/>
          <p:cNvPicPr>
            <a:picLocks noChangeAspect="1"/>
          </p:cNvPicPr>
          <p:nvPr/>
        </p:nvPicPr>
        <p:blipFill>
          <a:blip r:embed="rId5"/>
          <a:stretch>
            <a:fillRect/>
          </a:stretch>
        </p:blipFill>
        <p:spPr>
          <a:xfrm>
            <a:off x="3971092" y="2286714"/>
            <a:ext cx="470297" cy="470297"/>
          </a:xfrm>
          <a:prstGeom prst="rect">
            <a:avLst/>
          </a:prstGeom>
        </p:spPr>
      </p:pic>
      <p:sp>
        <p:nvSpPr>
          <p:cNvPr id="8" name="Text 3"/>
          <p:cNvSpPr/>
          <p:nvPr/>
        </p:nvSpPr>
        <p:spPr>
          <a:xfrm>
            <a:off x="4629507" y="2253853"/>
            <a:ext cx="2372082" cy="881539"/>
          </a:xfrm>
          <a:prstGeom prst="rect">
            <a:avLst/>
          </a:prstGeom>
          <a:noFill/>
          <a:ln/>
        </p:spPr>
        <p:txBody>
          <a:bodyPr wrap="square" lIns="0" tIns="0" rIns="0" bIns="0" rtlCol="0" anchor="t"/>
          <a:lstStyle/>
          <a:p>
            <a:pPr>
              <a:lnSpc>
                <a:spcPts val="2300"/>
              </a:lnSpc>
            </a:pPr>
            <a:r>
              <a:rPr lang="en-US" sz="1850" dirty="0">
                <a:solidFill>
                  <a:srgbClr val="E0D6DE"/>
                </a:solidFill>
                <a:latin typeface="Fira Mono Medium" pitchFamily="34" charset="0"/>
                <a:ea typeface="Fira Mono Medium" pitchFamily="34" charset="-122"/>
                <a:cs typeface="Fira Mono Medium" pitchFamily="34" charset="-120"/>
              </a:rPr>
              <a:t>Student Engagement Monitoring</a:t>
            </a:r>
            <a:endParaRPr lang="en-US" sz="1850" dirty="0">
              <a:solidFill>
                <a:prstClr val="black"/>
              </a:solidFill>
            </a:endParaRPr>
          </a:p>
        </p:txBody>
      </p:sp>
      <p:sp>
        <p:nvSpPr>
          <p:cNvPr id="9" name="Text 4"/>
          <p:cNvSpPr/>
          <p:nvPr/>
        </p:nvSpPr>
        <p:spPr>
          <a:xfrm>
            <a:off x="4629507" y="3248263"/>
            <a:ext cx="2372082" cy="902970"/>
          </a:xfrm>
          <a:prstGeom prst="rect">
            <a:avLst/>
          </a:prstGeom>
          <a:noFill/>
          <a:ln/>
        </p:spPr>
        <p:txBody>
          <a:bodyPr wrap="square" lIns="0" tIns="0" rIns="0" bIns="0" rtlCol="0" anchor="t"/>
          <a:lstStyle/>
          <a:p>
            <a:pPr>
              <a:lnSpc>
                <a:spcPts val="2350"/>
              </a:lnSpc>
            </a:pPr>
            <a:r>
              <a:rPr lang="en-US" sz="1450" dirty="0">
                <a:solidFill>
                  <a:srgbClr val="E0D6DE"/>
                </a:solidFill>
                <a:latin typeface="Fira Sans" pitchFamily="34" charset="0"/>
                <a:ea typeface="Fira Sans" pitchFamily="34" charset="-122"/>
                <a:cs typeface="Fira Sans" pitchFamily="34" charset="-120"/>
              </a:rPr>
              <a:t>Measure student attention and engagement levels during learning.</a:t>
            </a:r>
            <a:endParaRPr lang="en-US" sz="1450" dirty="0">
              <a:solidFill>
                <a:prstClr val="black"/>
              </a:solidFill>
            </a:endParaRPr>
          </a:p>
        </p:txBody>
      </p:sp>
      <p:pic>
        <p:nvPicPr>
          <p:cNvPr id="10" name="Image 3" descr="preencoded.png"/>
          <p:cNvPicPr>
            <a:picLocks noChangeAspect="1"/>
          </p:cNvPicPr>
          <p:nvPr/>
        </p:nvPicPr>
        <p:blipFill>
          <a:blip r:embed="rId6"/>
          <a:stretch>
            <a:fillRect/>
          </a:stretch>
        </p:blipFill>
        <p:spPr>
          <a:xfrm>
            <a:off x="7283768" y="2286714"/>
            <a:ext cx="470297" cy="470297"/>
          </a:xfrm>
          <a:prstGeom prst="rect">
            <a:avLst/>
          </a:prstGeom>
        </p:spPr>
      </p:pic>
      <p:sp>
        <p:nvSpPr>
          <p:cNvPr id="11" name="Text 5"/>
          <p:cNvSpPr/>
          <p:nvPr/>
        </p:nvSpPr>
        <p:spPr>
          <a:xfrm>
            <a:off x="7942183" y="2253853"/>
            <a:ext cx="2371963" cy="881539"/>
          </a:xfrm>
          <a:prstGeom prst="rect">
            <a:avLst/>
          </a:prstGeom>
          <a:noFill/>
          <a:ln/>
        </p:spPr>
        <p:txBody>
          <a:bodyPr wrap="square" lIns="0" tIns="0" rIns="0" bIns="0" rtlCol="0" anchor="t"/>
          <a:lstStyle/>
          <a:p>
            <a:pPr>
              <a:lnSpc>
                <a:spcPts val="2300"/>
              </a:lnSpc>
            </a:pPr>
            <a:r>
              <a:rPr lang="en-US" sz="1850" dirty="0">
                <a:solidFill>
                  <a:srgbClr val="E0D6DE"/>
                </a:solidFill>
                <a:latin typeface="Fira Mono Medium" pitchFamily="34" charset="0"/>
                <a:ea typeface="Fira Mono Medium" pitchFamily="34" charset="-122"/>
                <a:cs typeface="Fira Mono Medium" pitchFamily="34" charset="-120"/>
              </a:rPr>
              <a:t>Emotion-Aware Virtual Assistants</a:t>
            </a:r>
            <a:endParaRPr lang="en-US" sz="1850" dirty="0">
              <a:solidFill>
                <a:prstClr val="black"/>
              </a:solidFill>
            </a:endParaRPr>
          </a:p>
        </p:txBody>
      </p:sp>
      <p:sp>
        <p:nvSpPr>
          <p:cNvPr id="12" name="Text 6"/>
          <p:cNvSpPr/>
          <p:nvPr/>
        </p:nvSpPr>
        <p:spPr>
          <a:xfrm>
            <a:off x="7942183" y="3248263"/>
            <a:ext cx="2371963" cy="902970"/>
          </a:xfrm>
          <a:prstGeom prst="rect">
            <a:avLst/>
          </a:prstGeom>
          <a:noFill/>
          <a:ln/>
        </p:spPr>
        <p:txBody>
          <a:bodyPr wrap="square" lIns="0" tIns="0" rIns="0" bIns="0" rtlCol="0" anchor="t"/>
          <a:lstStyle/>
          <a:p>
            <a:pPr>
              <a:lnSpc>
                <a:spcPts val="2350"/>
              </a:lnSpc>
            </a:pPr>
            <a:r>
              <a:rPr lang="en-US" sz="1450" dirty="0">
                <a:solidFill>
                  <a:srgbClr val="E0D6DE"/>
                </a:solidFill>
                <a:latin typeface="Fira Sans" pitchFamily="34" charset="0"/>
                <a:ea typeface="Fira Sans" pitchFamily="34" charset="-122"/>
                <a:cs typeface="Fira Sans" pitchFamily="34" charset="-120"/>
              </a:rPr>
              <a:t>Enhance virtual assistants to respond appropriately to users' emotions.</a:t>
            </a:r>
            <a:endParaRPr lang="en-US" sz="1450" dirty="0">
              <a:solidFill>
                <a:prstClr val="black"/>
              </a:solidFill>
            </a:endParaRPr>
          </a:p>
        </p:txBody>
      </p:sp>
      <p:pic>
        <p:nvPicPr>
          <p:cNvPr id="13" name="Image 4" descr="preencoded.png"/>
          <p:cNvPicPr>
            <a:picLocks noChangeAspect="1"/>
          </p:cNvPicPr>
          <p:nvPr/>
        </p:nvPicPr>
        <p:blipFill>
          <a:blip r:embed="rId7"/>
          <a:stretch>
            <a:fillRect/>
          </a:stretch>
        </p:blipFill>
        <p:spPr>
          <a:xfrm>
            <a:off x="658535" y="4748570"/>
            <a:ext cx="470297" cy="470297"/>
          </a:xfrm>
          <a:prstGeom prst="rect">
            <a:avLst/>
          </a:prstGeom>
        </p:spPr>
      </p:pic>
      <p:sp>
        <p:nvSpPr>
          <p:cNvPr id="14" name="Text 7"/>
          <p:cNvSpPr/>
          <p:nvPr/>
        </p:nvSpPr>
        <p:spPr>
          <a:xfrm>
            <a:off x="1316950" y="4715708"/>
            <a:ext cx="2371963" cy="587693"/>
          </a:xfrm>
          <a:prstGeom prst="rect">
            <a:avLst/>
          </a:prstGeom>
          <a:noFill/>
          <a:ln/>
        </p:spPr>
        <p:txBody>
          <a:bodyPr wrap="square" lIns="0" tIns="0" rIns="0" bIns="0" rtlCol="0" anchor="t"/>
          <a:lstStyle/>
          <a:p>
            <a:pPr>
              <a:lnSpc>
                <a:spcPts val="2300"/>
              </a:lnSpc>
            </a:pPr>
            <a:r>
              <a:rPr lang="en-US" sz="1850" dirty="0">
                <a:solidFill>
                  <a:srgbClr val="E0D6DE"/>
                </a:solidFill>
                <a:latin typeface="Fira Mono Medium" pitchFamily="34" charset="0"/>
                <a:ea typeface="Fira Mono Medium" pitchFamily="34" charset="-122"/>
                <a:cs typeface="Fira Mono Medium" pitchFamily="34" charset="-120"/>
              </a:rPr>
              <a:t>Surveillance Systems</a:t>
            </a:r>
            <a:endParaRPr lang="en-US" sz="1850" dirty="0">
              <a:solidFill>
                <a:prstClr val="black"/>
              </a:solidFill>
            </a:endParaRPr>
          </a:p>
        </p:txBody>
      </p:sp>
      <p:sp>
        <p:nvSpPr>
          <p:cNvPr id="15" name="Text 8"/>
          <p:cNvSpPr/>
          <p:nvPr/>
        </p:nvSpPr>
        <p:spPr>
          <a:xfrm>
            <a:off x="1316950" y="5416272"/>
            <a:ext cx="2371963" cy="902970"/>
          </a:xfrm>
          <a:prstGeom prst="rect">
            <a:avLst/>
          </a:prstGeom>
          <a:noFill/>
          <a:ln/>
        </p:spPr>
        <p:txBody>
          <a:bodyPr wrap="square" lIns="0" tIns="0" rIns="0" bIns="0" rtlCol="0" anchor="t"/>
          <a:lstStyle/>
          <a:p>
            <a:pPr>
              <a:lnSpc>
                <a:spcPts val="2350"/>
              </a:lnSpc>
            </a:pPr>
            <a:r>
              <a:rPr lang="en-US" sz="1450" dirty="0">
                <a:solidFill>
                  <a:srgbClr val="E0D6DE"/>
                </a:solidFill>
                <a:latin typeface="Fira Sans" pitchFamily="34" charset="0"/>
                <a:ea typeface="Fira Sans" pitchFamily="34" charset="-122"/>
                <a:cs typeface="Fira Sans" pitchFamily="34" charset="-120"/>
              </a:rPr>
              <a:t>Detect emotional states or alertness levels in monitored areas.</a:t>
            </a:r>
            <a:endParaRPr lang="en-US" sz="1450" dirty="0">
              <a:solidFill>
                <a:prstClr val="black"/>
              </a:solidFill>
            </a:endParaRPr>
          </a:p>
        </p:txBody>
      </p:sp>
      <p:sp>
        <p:nvSpPr>
          <p:cNvPr id="16" name="Text 9"/>
          <p:cNvSpPr/>
          <p:nvPr/>
        </p:nvSpPr>
        <p:spPr>
          <a:xfrm>
            <a:off x="658535" y="6530816"/>
            <a:ext cx="9655731" cy="902970"/>
          </a:xfrm>
          <a:prstGeom prst="rect">
            <a:avLst/>
          </a:prstGeom>
          <a:noFill/>
          <a:ln/>
        </p:spPr>
        <p:txBody>
          <a:bodyPr wrap="square" lIns="0" tIns="0" rIns="0" bIns="0" rtlCol="0" anchor="t"/>
          <a:lstStyle/>
          <a:p>
            <a:pPr>
              <a:lnSpc>
                <a:spcPts val="2350"/>
              </a:lnSpc>
            </a:pPr>
            <a:r>
              <a:rPr lang="en-US" sz="1450" dirty="0">
                <a:solidFill>
                  <a:srgbClr val="E0D6DE"/>
                </a:solidFill>
                <a:latin typeface="Fira Sans" pitchFamily="34" charset="0"/>
                <a:ea typeface="Fira Sans" pitchFamily="34" charset="-122"/>
                <a:cs typeface="Fira Sans" pitchFamily="34" charset="-120"/>
              </a:rPr>
              <a:t>Our detection system has diverse real-world applications, from enhancing safety in automotive contexts to improving engagement in educational settings. By integrating emotion and drowsiness detection, we can create more responsive and intelligent systems across various industries.</a:t>
            </a:r>
            <a:endParaRPr lang="en-US" sz="1450" dirty="0">
              <a:solidFill>
                <a:prstClr val="black"/>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1116687"/>
            <a:ext cx="8844915" cy="708779"/>
          </a:xfrm>
          <a:prstGeom prst="rect">
            <a:avLst/>
          </a:prstGeom>
          <a:noFill/>
          <a:ln/>
        </p:spPr>
        <p:txBody>
          <a:bodyPr wrap="non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Future Scope of the System</a:t>
            </a:r>
            <a:endParaRPr lang="en-US" sz="4450" dirty="0">
              <a:solidFill>
                <a:prstClr val="black"/>
              </a:solidFill>
            </a:endParaRPr>
          </a:p>
        </p:txBody>
      </p:sp>
      <p:sp>
        <p:nvSpPr>
          <p:cNvPr id="4" name="Shape 1"/>
          <p:cNvSpPr/>
          <p:nvPr/>
        </p:nvSpPr>
        <p:spPr>
          <a:xfrm>
            <a:off x="793790" y="2165628"/>
            <a:ext cx="170021" cy="1216223"/>
          </a:xfrm>
          <a:prstGeom prst="roundRect">
            <a:avLst>
              <a:gd name="adj" fmla="val 20012"/>
            </a:avLst>
          </a:prstGeom>
          <a:solidFill>
            <a:srgbClr val="2E2E2F"/>
          </a:solidFill>
          <a:ln/>
        </p:spPr>
      </p:sp>
      <p:sp>
        <p:nvSpPr>
          <p:cNvPr id="5" name="Text 2"/>
          <p:cNvSpPr/>
          <p:nvPr/>
        </p:nvSpPr>
        <p:spPr>
          <a:xfrm>
            <a:off x="1303973" y="2165628"/>
            <a:ext cx="3740587"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Improve Model Accuracy</a:t>
            </a:r>
            <a:endParaRPr lang="en-US" sz="2200" dirty="0">
              <a:solidFill>
                <a:prstClr val="black"/>
              </a:solidFill>
            </a:endParaRPr>
          </a:p>
        </p:txBody>
      </p:sp>
      <p:sp>
        <p:nvSpPr>
          <p:cNvPr id="6" name="Text 3"/>
          <p:cNvSpPr/>
          <p:nvPr/>
        </p:nvSpPr>
        <p:spPr>
          <a:xfrm>
            <a:off x="1303973" y="2656046"/>
            <a:ext cx="8875038"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Continuous refinement of the model utilizing larger datasets and advanced techniques to enhance prediction accuracy.</a:t>
            </a:r>
            <a:endParaRPr lang="en-US" sz="1750" dirty="0">
              <a:solidFill>
                <a:prstClr val="black"/>
              </a:solidFill>
            </a:endParaRPr>
          </a:p>
        </p:txBody>
      </p:sp>
      <p:sp>
        <p:nvSpPr>
          <p:cNvPr id="7" name="Shape 4"/>
          <p:cNvSpPr/>
          <p:nvPr/>
        </p:nvSpPr>
        <p:spPr>
          <a:xfrm>
            <a:off x="1133951" y="3608665"/>
            <a:ext cx="170021" cy="1216223"/>
          </a:xfrm>
          <a:prstGeom prst="roundRect">
            <a:avLst>
              <a:gd name="adj" fmla="val 20012"/>
            </a:avLst>
          </a:prstGeom>
          <a:solidFill>
            <a:srgbClr val="2E2E2F"/>
          </a:solidFill>
          <a:ln/>
        </p:spPr>
      </p:sp>
      <p:sp>
        <p:nvSpPr>
          <p:cNvPr id="8" name="Text 5"/>
          <p:cNvSpPr/>
          <p:nvPr/>
        </p:nvSpPr>
        <p:spPr>
          <a:xfrm>
            <a:off x="1644134" y="3608665"/>
            <a:ext cx="4590693"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Integrate Yawning Detection</a:t>
            </a:r>
            <a:endParaRPr lang="en-US" sz="2200" dirty="0">
              <a:solidFill>
                <a:prstClr val="black"/>
              </a:solidFill>
            </a:endParaRPr>
          </a:p>
        </p:txBody>
      </p:sp>
      <p:sp>
        <p:nvSpPr>
          <p:cNvPr id="9" name="Text 6"/>
          <p:cNvSpPr/>
          <p:nvPr/>
        </p:nvSpPr>
        <p:spPr>
          <a:xfrm>
            <a:off x="1644134" y="4099084"/>
            <a:ext cx="8534876"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Extending capabilities to include yawning detection as another critical indicator of drowsiness.</a:t>
            </a:r>
            <a:endParaRPr lang="en-US" sz="1750" dirty="0">
              <a:solidFill>
                <a:prstClr val="black"/>
              </a:solidFill>
            </a:endParaRPr>
          </a:p>
        </p:txBody>
      </p:sp>
      <p:sp>
        <p:nvSpPr>
          <p:cNvPr id="10" name="Shape 7"/>
          <p:cNvSpPr/>
          <p:nvPr/>
        </p:nvSpPr>
        <p:spPr>
          <a:xfrm>
            <a:off x="1474232" y="5051703"/>
            <a:ext cx="170021" cy="1216223"/>
          </a:xfrm>
          <a:prstGeom prst="roundRect">
            <a:avLst>
              <a:gd name="adj" fmla="val 20012"/>
            </a:avLst>
          </a:prstGeom>
          <a:solidFill>
            <a:srgbClr val="2E2E2F"/>
          </a:solidFill>
          <a:ln/>
        </p:spPr>
      </p:sp>
      <p:sp>
        <p:nvSpPr>
          <p:cNvPr id="11" name="Text 8"/>
          <p:cNvSpPr/>
          <p:nvPr/>
        </p:nvSpPr>
        <p:spPr>
          <a:xfrm>
            <a:off x="1984415" y="5051703"/>
            <a:ext cx="3740587" cy="354330"/>
          </a:xfrm>
          <a:prstGeom prst="rect">
            <a:avLst/>
          </a:prstGeom>
          <a:noFill/>
          <a:ln/>
        </p:spPr>
        <p:txBody>
          <a:bodyPr wrap="none" lIns="0" tIns="0" rIns="0" bIns="0" rtlCol="0" anchor="t"/>
          <a:lstStyle/>
          <a:p>
            <a:pPr>
              <a:lnSpc>
                <a:spcPts val="2750"/>
              </a:lnSpc>
            </a:pPr>
            <a:r>
              <a:rPr lang="en-US" sz="2200" dirty="0">
                <a:solidFill>
                  <a:srgbClr val="E0D6DE"/>
                </a:solidFill>
                <a:latin typeface="Fira Mono Medium" pitchFamily="34" charset="0"/>
                <a:ea typeface="Fira Mono Medium" pitchFamily="34" charset="-122"/>
                <a:cs typeface="Fira Mono Medium" pitchFamily="34" charset="-120"/>
              </a:rPr>
              <a:t>Mobile/IoT Application</a:t>
            </a:r>
            <a:endParaRPr lang="en-US" sz="2200" dirty="0">
              <a:solidFill>
                <a:prstClr val="black"/>
              </a:solidFill>
            </a:endParaRPr>
          </a:p>
        </p:txBody>
      </p:sp>
      <p:sp>
        <p:nvSpPr>
          <p:cNvPr id="12" name="Text 9"/>
          <p:cNvSpPr/>
          <p:nvPr/>
        </p:nvSpPr>
        <p:spPr>
          <a:xfrm>
            <a:off x="1984415" y="5542121"/>
            <a:ext cx="8194596" cy="725805"/>
          </a:xfrm>
          <a:prstGeom prst="rect">
            <a:avLst/>
          </a:prstGeom>
          <a:noFill/>
          <a:ln/>
        </p:spPr>
        <p:txBody>
          <a:bodyPr wrap="squar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Plans to develop a mobile or IoT version of the system to enhance accessibility and usability.</a:t>
            </a:r>
            <a:endParaRPr lang="en-US" sz="1750" dirty="0">
              <a:solidFill>
                <a:prstClr val="black"/>
              </a:solidFill>
            </a:endParaRPr>
          </a:p>
        </p:txBody>
      </p:sp>
      <p:sp>
        <p:nvSpPr>
          <p:cNvPr id="13" name="Text 10"/>
          <p:cNvSpPr/>
          <p:nvPr/>
        </p:nvSpPr>
        <p:spPr>
          <a:xfrm>
            <a:off x="793790" y="6749891"/>
            <a:ext cx="9385221" cy="362903"/>
          </a:xfrm>
          <a:prstGeom prst="rect">
            <a:avLst/>
          </a:prstGeom>
          <a:noFill/>
          <a:ln/>
        </p:spPr>
        <p:txBody>
          <a:bodyPr wrap="none" lIns="0" tIns="0" rIns="0" bIns="0" rtlCol="0" anchor="t"/>
          <a:lstStyle/>
          <a:p>
            <a:pPr>
              <a:lnSpc>
                <a:spcPts val="2850"/>
              </a:lnSpc>
            </a:pPr>
            <a:endParaRPr lang="en-US" sz="1750" dirty="0">
              <a:solidFill>
                <a:prstClr val="black"/>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75322"/>
            <a:ext cx="8504634" cy="708779"/>
          </a:xfrm>
          <a:prstGeom prst="rect">
            <a:avLst/>
          </a:prstGeom>
          <a:noFill/>
          <a:ln/>
        </p:spPr>
        <p:txBody>
          <a:bodyPr wrap="non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Thank you for your time! </a:t>
            </a:r>
            <a:endParaRPr lang="en-US" sz="4450" dirty="0">
              <a:solidFill>
                <a:prstClr val="black"/>
              </a:solidFill>
            </a:endParaRPr>
          </a:p>
        </p:txBody>
      </p:sp>
      <p:sp>
        <p:nvSpPr>
          <p:cNvPr id="3" name="Text 1"/>
          <p:cNvSpPr/>
          <p:nvPr/>
        </p:nvSpPr>
        <p:spPr>
          <a:xfrm>
            <a:off x="793790" y="3624263"/>
            <a:ext cx="5670590" cy="708779"/>
          </a:xfrm>
          <a:prstGeom prst="rect">
            <a:avLst/>
          </a:prstGeom>
          <a:noFill/>
          <a:ln/>
        </p:spPr>
        <p:txBody>
          <a:bodyPr wrap="none" lIns="0" tIns="0" rIns="0" bIns="0" rtlCol="0" anchor="t"/>
          <a:lstStyle/>
          <a:p>
            <a:pPr>
              <a:lnSpc>
                <a:spcPts val="5550"/>
              </a:lnSpc>
            </a:pPr>
            <a:r>
              <a:rPr lang="en-US" sz="4450" dirty="0">
                <a:solidFill>
                  <a:srgbClr val="FBF3FA"/>
                </a:solidFill>
                <a:latin typeface="Fira Mono Medium" pitchFamily="34" charset="0"/>
                <a:ea typeface="Fira Mono Medium" pitchFamily="34" charset="-122"/>
                <a:cs typeface="Fira Mono Medium" pitchFamily="34" charset="-120"/>
              </a:rPr>
              <a:t> contact info:</a:t>
            </a:r>
            <a:endParaRPr lang="en-US" sz="4450" dirty="0">
              <a:solidFill>
                <a:prstClr val="black"/>
              </a:solidFill>
            </a:endParaRPr>
          </a:p>
        </p:txBody>
      </p:sp>
      <p:sp>
        <p:nvSpPr>
          <p:cNvPr id="4" name="Text 2"/>
          <p:cNvSpPr/>
          <p:nvPr/>
        </p:nvSpPr>
        <p:spPr>
          <a:xfrm>
            <a:off x="793790" y="4673203"/>
            <a:ext cx="13042821" cy="362903"/>
          </a:xfrm>
          <a:prstGeom prst="rect">
            <a:avLst/>
          </a:prstGeom>
          <a:noFill/>
          <a:ln/>
        </p:spPr>
        <p:txBody>
          <a:bodyPr wrap="non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Email: sarthakmithaulia04505@gmail.com</a:t>
            </a:r>
            <a:endParaRPr lang="en-US" sz="1750" dirty="0">
              <a:solidFill>
                <a:prstClr val="black"/>
              </a:solidFill>
            </a:endParaRPr>
          </a:p>
        </p:txBody>
      </p:sp>
      <p:sp>
        <p:nvSpPr>
          <p:cNvPr id="5" name="Text 3"/>
          <p:cNvSpPr/>
          <p:nvPr/>
        </p:nvSpPr>
        <p:spPr>
          <a:xfrm>
            <a:off x="793790" y="5291257"/>
            <a:ext cx="13042821" cy="362903"/>
          </a:xfrm>
          <a:prstGeom prst="rect">
            <a:avLst/>
          </a:prstGeom>
          <a:noFill/>
          <a:ln/>
        </p:spPr>
        <p:txBody>
          <a:bodyPr wrap="none" lIns="0" tIns="0" rIns="0" bIns="0" rtlCol="0" anchor="t"/>
          <a:lstStyle/>
          <a:p>
            <a:pPr>
              <a:lnSpc>
                <a:spcPts val="2850"/>
              </a:lnSpc>
            </a:pPr>
            <a:r>
              <a:rPr lang="en-US" sz="1750" dirty="0">
                <a:solidFill>
                  <a:srgbClr val="E0D6DE"/>
                </a:solidFill>
                <a:latin typeface="Fira Sans" pitchFamily="34" charset="0"/>
                <a:ea typeface="Fira Sans" pitchFamily="34" charset="-122"/>
                <a:cs typeface="Fira Sans" pitchFamily="34" charset="-120"/>
              </a:rPr>
              <a:t>+919696169565 | </a:t>
            </a:r>
            <a:r>
              <a:rPr lang="en-US" sz="1750" u="sng" dirty="0">
                <a:solidFill>
                  <a:srgbClr val="FF6BD8"/>
                </a:solidFill>
                <a:latin typeface="Fira Sans" pitchFamily="34" charset="0"/>
                <a:ea typeface="Fira Sans" pitchFamily="34" charset="-122"/>
                <a:cs typeface="Fira Sans" pitchFamily="34" charset="-120"/>
                <a:hlinkClick r:id="rId3">
                  <a:extLst>
                    <a:ext uri="{A12FA001-AC4F-418D-AE19-62706E023703}">
                      <ahyp:hlinkClr xmlns="" xmlns:ahyp="http://schemas.microsoft.com/office/drawing/2018/hyperlinkcolor" val="tx"/>
                    </a:ext>
                  </a:extLst>
                </a:hlinkClick>
              </a:rPr>
              <a:t>github.com/sarthakmithaulia</a:t>
            </a:r>
            <a:r>
              <a:rPr lang="en-US" sz="1750" dirty="0">
                <a:solidFill>
                  <a:srgbClr val="E0D6DE"/>
                </a:solidFill>
                <a:latin typeface="Fira Sans" pitchFamily="34" charset="0"/>
                <a:ea typeface="Fira Sans" pitchFamily="34" charset="-122"/>
                <a:cs typeface="Fira Sans" pitchFamily="34" charset="-120"/>
              </a:rPr>
              <a:t> | linkedin.com/in/sarthak-mithaulia9008</a:t>
            </a:r>
            <a:endParaRPr lang="en-US" sz="1750" dirty="0">
              <a:solidFill>
                <a:prstClr val="black"/>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509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Emotion and Drowsiness Detection System</a:t>
            </a:r>
            <a:endParaRPr lang="en-US" sz="4450" dirty="0"/>
          </a:p>
        </p:txBody>
      </p:sp>
      <p:sp>
        <p:nvSpPr>
          <p:cNvPr id="3" name="Text 1"/>
          <p:cNvSpPr/>
          <p:nvPr/>
        </p:nvSpPr>
        <p:spPr>
          <a:xfrm>
            <a:off x="793790" y="3679627"/>
            <a:ext cx="4250650" cy="354330"/>
          </a:xfrm>
          <a:prstGeom prst="rect">
            <a:avLst/>
          </a:prstGeom>
          <a:noFill/>
          <a:ln/>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Human Emotion Recognition</a:t>
            </a:r>
            <a:endParaRPr lang="en-US" sz="2200" dirty="0"/>
          </a:p>
        </p:txBody>
      </p:sp>
      <p:sp>
        <p:nvSpPr>
          <p:cNvPr id="4" name="Text 2"/>
          <p:cNvSpPr/>
          <p:nvPr/>
        </p:nvSpPr>
        <p:spPr>
          <a:xfrm>
            <a:off x="793790"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AI interprets emotions from facial cues, bridging machines and human understanding.</a:t>
            </a:r>
            <a:endParaRPr lang="en-US" sz="1750" dirty="0"/>
          </a:p>
        </p:txBody>
      </p:sp>
      <p:sp>
        <p:nvSpPr>
          <p:cNvPr id="5" name="Text 3"/>
          <p:cNvSpPr/>
          <p:nvPr/>
        </p:nvSpPr>
        <p:spPr>
          <a:xfrm>
            <a:off x="7599521" y="3679627"/>
            <a:ext cx="3400544" cy="354330"/>
          </a:xfrm>
          <a:prstGeom prst="rect">
            <a:avLst/>
          </a:prstGeom>
          <a:noFill/>
          <a:ln/>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Drowsiness Detection</a:t>
            </a:r>
            <a:endParaRPr lang="en-US" sz="2200" dirty="0"/>
          </a:p>
        </p:txBody>
      </p:sp>
      <p:sp>
        <p:nvSpPr>
          <p:cNvPr id="6" name="Text 4"/>
          <p:cNvSpPr/>
          <p:nvPr/>
        </p:nvSpPr>
        <p:spPr>
          <a:xfrm>
            <a:off x="7599521"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Technology identifies fatigue signs, crucial in high-risk environments.</a:t>
            </a:r>
            <a:endParaRPr lang="en-US" sz="1750" dirty="0"/>
          </a:p>
        </p:txBody>
      </p:sp>
      <p:sp>
        <p:nvSpPr>
          <p:cNvPr id="7" name="Text 5"/>
          <p:cNvSpPr/>
          <p:nvPr/>
        </p:nvSpPr>
        <p:spPr>
          <a:xfrm>
            <a:off x="793790" y="544580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system utilizes Convolutional Neural Networks (CNN) to analyze visual data for emotion and fatigue recognition. It enhances safety and efficiency across various sectors, improves healthcare outcomes, and creates more responsive human-computer interfaces.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666" y="597694"/>
            <a:ext cx="7626667" cy="1354931"/>
          </a:xfrm>
          <a:prstGeom prst="rect">
            <a:avLst/>
          </a:prstGeom>
          <a:noFill/>
          <a:ln/>
        </p:spPr>
        <p:txBody>
          <a:bodyPr wrap="square" lIns="0" tIns="0" rIns="0" bIns="0" rtlCol="0" anchor="t"/>
          <a:lstStyle/>
          <a:p>
            <a:pPr marL="0" indent="0" algn="l">
              <a:lnSpc>
                <a:spcPts val="5300"/>
              </a:lnSpc>
              <a:buNone/>
            </a:pPr>
            <a:r>
              <a:rPr lang="en-US" sz="4250" dirty="0">
                <a:solidFill>
                  <a:srgbClr val="FBF3FA"/>
                </a:solidFill>
                <a:latin typeface="Fira Mono Medium" pitchFamily="34" charset="0"/>
                <a:ea typeface="Fira Mono Medium" pitchFamily="34" charset="-122"/>
                <a:cs typeface="Fira Mono Medium" pitchFamily="34" charset="-120"/>
              </a:rPr>
              <a:t>Motivation for the Study</a:t>
            </a:r>
            <a:endParaRPr lang="en-US" sz="4250" dirty="0"/>
          </a:p>
        </p:txBody>
      </p:sp>
      <p:sp>
        <p:nvSpPr>
          <p:cNvPr id="4" name="Shape 1"/>
          <p:cNvSpPr/>
          <p:nvPr/>
        </p:nvSpPr>
        <p:spPr>
          <a:xfrm>
            <a:off x="758666" y="2521625"/>
            <a:ext cx="487680" cy="487680"/>
          </a:xfrm>
          <a:prstGeom prst="roundRect">
            <a:avLst>
              <a:gd name="adj" fmla="val 6668"/>
            </a:avLst>
          </a:prstGeom>
          <a:solidFill>
            <a:srgbClr val="2E2E2F"/>
          </a:solidFill>
          <a:ln/>
        </p:spPr>
      </p:sp>
      <p:pic>
        <p:nvPicPr>
          <p:cNvPr id="5" name="Image 1" descr="preencoded.png"/>
          <p:cNvPicPr>
            <a:picLocks noChangeAspect="1"/>
          </p:cNvPicPr>
          <p:nvPr/>
        </p:nvPicPr>
        <p:blipFill>
          <a:blip r:embed="rId4"/>
          <a:stretch>
            <a:fillRect/>
          </a:stretch>
        </p:blipFill>
        <p:spPr>
          <a:xfrm>
            <a:off x="839926" y="2562225"/>
            <a:ext cx="325160" cy="406479"/>
          </a:xfrm>
          <a:prstGeom prst="rect">
            <a:avLst/>
          </a:prstGeom>
        </p:spPr>
      </p:pic>
      <p:sp>
        <p:nvSpPr>
          <p:cNvPr id="6" name="Text 2"/>
          <p:cNvSpPr/>
          <p:nvPr/>
        </p:nvSpPr>
        <p:spPr>
          <a:xfrm>
            <a:off x="1463040" y="2521625"/>
            <a:ext cx="2709863" cy="338733"/>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Accidents</a:t>
            </a:r>
            <a:endParaRPr lang="en-US" sz="2100" dirty="0"/>
          </a:p>
        </p:txBody>
      </p:sp>
      <p:sp>
        <p:nvSpPr>
          <p:cNvPr id="7" name="Text 3"/>
          <p:cNvSpPr/>
          <p:nvPr/>
        </p:nvSpPr>
        <p:spPr>
          <a:xfrm>
            <a:off x="1463040" y="2990374"/>
            <a:ext cx="3000613" cy="1040487"/>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Fira Sans" pitchFamily="34" charset="0"/>
                <a:ea typeface="Fira Sans" pitchFamily="34" charset="-122"/>
                <a:cs typeface="Fira Sans" pitchFamily="34" charset="-120"/>
              </a:rPr>
              <a:t>Increasing accidents due to drowsiness necessitate immediate interventions.</a:t>
            </a:r>
            <a:endParaRPr lang="en-US" sz="1700" dirty="0"/>
          </a:p>
        </p:txBody>
      </p:sp>
      <p:sp>
        <p:nvSpPr>
          <p:cNvPr id="8" name="Shape 4"/>
          <p:cNvSpPr/>
          <p:nvPr/>
        </p:nvSpPr>
        <p:spPr>
          <a:xfrm>
            <a:off x="4680347" y="2521625"/>
            <a:ext cx="487680" cy="487680"/>
          </a:xfrm>
          <a:prstGeom prst="roundRect">
            <a:avLst>
              <a:gd name="adj" fmla="val 6668"/>
            </a:avLst>
          </a:prstGeom>
          <a:solidFill>
            <a:srgbClr val="2E2E2F"/>
          </a:solidFill>
          <a:ln/>
        </p:spPr>
      </p:sp>
      <p:pic>
        <p:nvPicPr>
          <p:cNvPr id="9" name="Image 2" descr="preencoded.png"/>
          <p:cNvPicPr>
            <a:picLocks noChangeAspect="1"/>
          </p:cNvPicPr>
          <p:nvPr/>
        </p:nvPicPr>
        <p:blipFill>
          <a:blip r:embed="rId5"/>
          <a:stretch>
            <a:fillRect/>
          </a:stretch>
        </p:blipFill>
        <p:spPr>
          <a:xfrm>
            <a:off x="4761607" y="2562225"/>
            <a:ext cx="325160" cy="406479"/>
          </a:xfrm>
          <a:prstGeom prst="rect">
            <a:avLst/>
          </a:prstGeom>
        </p:spPr>
      </p:pic>
      <p:sp>
        <p:nvSpPr>
          <p:cNvPr id="10" name="Text 5"/>
          <p:cNvSpPr/>
          <p:nvPr/>
        </p:nvSpPr>
        <p:spPr>
          <a:xfrm>
            <a:off x="5384721" y="2521625"/>
            <a:ext cx="2762845" cy="338733"/>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Emotion Detection</a:t>
            </a:r>
            <a:endParaRPr lang="en-US" sz="2100" dirty="0"/>
          </a:p>
        </p:txBody>
      </p:sp>
      <p:sp>
        <p:nvSpPr>
          <p:cNvPr id="11" name="Text 6"/>
          <p:cNvSpPr/>
          <p:nvPr/>
        </p:nvSpPr>
        <p:spPr>
          <a:xfrm>
            <a:off x="5384721" y="2990374"/>
            <a:ext cx="3000613" cy="1387316"/>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Fira Sans" pitchFamily="34" charset="0"/>
                <a:ea typeface="Fira Sans" pitchFamily="34" charset="-122"/>
                <a:cs typeface="Fira Sans" pitchFamily="34" charset="-120"/>
              </a:rPr>
              <a:t>Capturing emotional states revolutionizes mental health, customer service, and user experience.</a:t>
            </a:r>
            <a:endParaRPr lang="en-US" sz="1700" dirty="0"/>
          </a:p>
        </p:txBody>
      </p:sp>
      <p:sp>
        <p:nvSpPr>
          <p:cNvPr id="12" name="Shape 7"/>
          <p:cNvSpPr/>
          <p:nvPr/>
        </p:nvSpPr>
        <p:spPr>
          <a:xfrm>
            <a:off x="758666" y="4838224"/>
            <a:ext cx="487680" cy="487680"/>
          </a:xfrm>
          <a:prstGeom prst="roundRect">
            <a:avLst>
              <a:gd name="adj" fmla="val 6668"/>
            </a:avLst>
          </a:prstGeom>
          <a:solidFill>
            <a:srgbClr val="2E2E2F"/>
          </a:solidFill>
          <a:ln/>
        </p:spPr>
      </p:sp>
      <p:pic>
        <p:nvPicPr>
          <p:cNvPr id="13" name="Image 3" descr="preencoded.png"/>
          <p:cNvPicPr>
            <a:picLocks noChangeAspect="1"/>
          </p:cNvPicPr>
          <p:nvPr/>
        </p:nvPicPr>
        <p:blipFill>
          <a:blip r:embed="rId6"/>
          <a:stretch>
            <a:fillRect/>
          </a:stretch>
        </p:blipFill>
        <p:spPr>
          <a:xfrm>
            <a:off x="839926" y="4878824"/>
            <a:ext cx="325160" cy="406479"/>
          </a:xfrm>
          <a:prstGeom prst="rect">
            <a:avLst/>
          </a:prstGeom>
        </p:spPr>
      </p:pic>
      <p:sp>
        <p:nvSpPr>
          <p:cNvPr id="14" name="Text 8"/>
          <p:cNvSpPr/>
          <p:nvPr/>
        </p:nvSpPr>
        <p:spPr>
          <a:xfrm>
            <a:off x="1463040" y="4838224"/>
            <a:ext cx="2709863" cy="338733"/>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Fira Mono Medium" pitchFamily="34" charset="0"/>
                <a:ea typeface="Fira Mono Medium" pitchFamily="34" charset="-122"/>
                <a:cs typeface="Fira Mono Medium" pitchFamily="34" charset="-120"/>
              </a:rPr>
              <a:t>AI Assistants</a:t>
            </a:r>
            <a:endParaRPr lang="en-US" sz="2100" dirty="0"/>
          </a:p>
        </p:txBody>
      </p:sp>
      <p:sp>
        <p:nvSpPr>
          <p:cNvPr id="15" name="Text 9"/>
          <p:cNvSpPr/>
          <p:nvPr/>
        </p:nvSpPr>
        <p:spPr>
          <a:xfrm>
            <a:off x="1463040" y="5306973"/>
            <a:ext cx="6922294" cy="693658"/>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Fira Sans" pitchFamily="34" charset="0"/>
                <a:ea typeface="Fira Sans" pitchFamily="34" charset="-122"/>
                <a:cs typeface="Fira Sans" pitchFamily="34" charset="-120"/>
              </a:rPr>
              <a:t>Emotion detection enhances AI systems' responsiveness and effectiveness.</a:t>
            </a:r>
            <a:endParaRPr lang="en-US" sz="1700" dirty="0"/>
          </a:p>
        </p:txBody>
      </p:sp>
      <p:sp>
        <p:nvSpPr>
          <p:cNvPr id="16" name="Text 10"/>
          <p:cNvSpPr/>
          <p:nvPr/>
        </p:nvSpPr>
        <p:spPr>
          <a:xfrm>
            <a:off x="758666" y="6244471"/>
            <a:ext cx="7626667" cy="1387316"/>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Fira Sans" pitchFamily="34" charset="0"/>
                <a:ea typeface="Fira Sans" pitchFamily="34" charset="-122"/>
                <a:cs typeface="Fira Sans" pitchFamily="34" charset="-120"/>
              </a:rPr>
              <a:t>This research is driven by the need to address the growing number of accidents caused by driver fatigue and the importance of emotion detection in enhancing AI systems and monitoring systems to prevent accidents and promote safety.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314"/>
          </a:xfrm>
          <a:prstGeom prst="rect">
            <a:avLst/>
          </a:prstGeom>
        </p:spPr>
      </p:pic>
      <p:sp>
        <p:nvSpPr>
          <p:cNvPr id="3" name="Text 0"/>
          <p:cNvSpPr/>
          <p:nvPr/>
        </p:nvSpPr>
        <p:spPr>
          <a:xfrm>
            <a:off x="6229350" y="583763"/>
            <a:ext cx="7658100" cy="1326594"/>
          </a:xfrm>
          <a:prstGeom prst="rect">
            <a:avLst/>
          </a:prstGeom>
          <a:noFill/>
          <a:ln/>
        </p:spPr>
        <p:txBody>
          <a:bodyPr wrap="square" lIns="0" tIns="0" rIns="0" bIns="0" rtlCol="0" anchor="t"/>
          <a:lstStyle/>
          <a:p>
            <a:pPr marL="0" indent="0" algn="l">
              <a:lnSpc>
                <a:spcPts val="5200"/>
              </a:lnSpc>
              <a:buNone/>
            </a:pPr>
            <a:r>
              <a:rPr lang="en-US" sz="4150" dirty="0">
                <a:solidFill>
                  <a:srgbClr val="FBF3FA"/>
                </a:solidFill>
                <a:latin typeface="Fira Mono Medium" pitchFamily="34" charset="0"/>
                <a:ea typeface="Fira Mono Medium" pitchFamily="34" charset="-122"/>
                <a:cs typeface="Fira Mono Medium" pitchFamily="34" charset="-120"/>
              </a:rPr>
              <a:t>Objective of the Research</a:t>
            </a:r>
            <a:endParaRPr lang="en-US" sz="4150" dirty="0"/>
          </a:p>
        </p:txBody>
      </p:sp>
      <p:pic>
        <p:nvPicPr>
          <p:cNvPr id="4" name="Image 1" descr="preencoded.png"/>
          <p:cNvPicPr>
            <a:picLocks noChangeAspect="1"/>
          </p:cNvPicPr>
          <p:nvPr/>
        </p:nvPicPr>
        <p:blipFill>
          <a:blip r:embed="rId4"/>
          <a:stretch>
            <a:fillRect/>
          </a:stretch>
        </p:blipFill>
        <p:spPr>
          <a:xfrm>
            <a:off x="6229350" y="2228731"/>
            <a:ext cx="1061323" cy="1273612"/>
          </a:xfrm>
          <a:prstGeom prst="rect">
            <a:avLst/>
          </a:prstGeom>
        </p:spPr>
      </p:pic>
      <p:sp>
        <p:nvSpPr>
          <p:cNvPr id="5" name="Text 1"/>
          <p:cNvSpPr/>
          <p:nvPr/>
        </p:nvSpPr>
        <p:spPr>
          <a:xfrm>
            <a:off x="7609046" y="2440900"/>
            <a:ext cx="4297442" cy="33170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Real-time Emotion Detection</a:t>
            </a:r>
            <a:endParaRPr lang="en-US" sz="2050" dirty="0"/>
          </a:p>
        </p:txBody>
      </p:sp>
      <p:sp>
        <p:nvSpPr>
          <p:cNvPr id="6" name="Text 2"/>
          <p:cNvSpPr/>
          <p:nvPr/>
        </p:nvSpPr>
        <p:spPr>
          <a:xfrm>
            <a:off x="7609046" y="2899886"/>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Fira Sans" pitchFamily="34" charset="0"/>
                <a:ea typeface="Fira Sans" pitchFamily="34" charset="-122"/>
                <a:cs typeface="Fira Sans" pitchFamily="34" charset="-120"/>
              </a:rPr>
              <a:t>Recognize emotions with minimal latency.</a:t>
            </a:r>
            <a:endParaRPr lang="en-US" sz="1650" dirty="0"/>
          </a:p>
        </p:txBody>
      </p:sp>
      <p:pic>
        <p:nvPicPr>
          <p:cNvPr id="7" name="Image 2" descr="preencoded.png"/>
          <p:cNvPicPr>
            <a:picLocks noChangeAspect="1"/>
          </p:cNvPicPr>
          <p:nvPr/>
        </p:nvPicPr>
        <p:blipFill>
          <a:blip r:embed="rId5"/>
          <a:stretch>
            <a:fillRect/>
          </a:stretch>
        </p:blipFill>
        <p:spPr>
          <a:xfrm>
            <a:off x="6229350" y="3502343"/>
            <a:ext cx="1061323" cy="1273612"/>
          </a:xfrm>
          <a:prstGeom prst="rect">
            <a:avLst/>
          </a:prstGeom>
        </p:spPr>
      </p:pic>
      <p:sp>
        <p:nvSpPr>
          <p:cNvPr id="8" name="Text 3"/>
          <p:cNvSpPr/>
          <p:nvPr/>
        </p:nvSpPr>
        <p:spPr>
          <a:xfrm>
            <a:off x="7609046" y="3714512"/>
            <a:ext cx="2865001" cy="33170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Facial Expressions</a:t>
            </a:r>
            <a:endParaRPr lang="en-US" sz="2050" dirty="0"/>
          </a:p>
        </p:txBody>
      </p:sp>
      <p:sp>
        <p:nvSpPr>
          <p:cNvPr id="9" name="Text 4"/>
          <p:cNvSpPr/>
          <p:nvPr/>
        </p:nvSpPr>
        <p:spPr>
          <a:xfrm>
            <a:off x="7609046" y="4173498"/>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Fira Sans" pitchFamily="34" charset="0"/>
                <a:ea typeface="Fira Sans" pitchFamily="34" charset="-122"/>
                <a:cs typeface="Fira Sans" pitchFamily="34" charset="-120"/>
              </a:rPr>
              <a:t>Analyze emotions based on facial expressions.</a:t>
            </a:r>
            <a:endParaRPr lang="en-US" sz="1650" dirty="0"/>
          </a:p>
        </p:txBody>
      </p:sp>
      <p:pic>
        <p:nvPicPr>
          <p:cNvPr id="10" name="Image 3" descr="preencoded.png"/>
          <p:cNvPicPr>
            <a:picLocks noChangeAspect="1"/>
          </p:cNvPicPr>
          <p:nvPr/>
        </p:nvPicPr>
        <p:blipFill>
          <a:blip r:embed="rId6"/>
          <a:stretch>
            <a:fillRect/>
          </a:stretch>
        </p:blipFill>
        <p:spPr>
          <a:xfrm>
            <a:off x="6229350" y="4775954"/>
            <a:ext cx="1061323" cy="1273612"/>
          </a:xfrm>
          <a:prstGeom prst="rect">
            <a:avLst/>
          </a:prstGeom>
        </p:spPr>
      </p:pic>
      <p:sp>
        <p:nvSpPr>
          <p:cNvPr id="11" name="Text 5"/>
          <p:cNvSpPr/>
          <p:nvPr/>
        </p:nvSpPr>
        <p:spPr>
          <a:xfrm>
            <a:off x="7609046" y="4988123"/>
            <a:ext cx="3183255" cy="33170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Drowsiness Detection</a:t>
            </a:r>
            <a:endParaRPr lang="en-US" sz="2050" dirty="0"/>
          </a:p>
        </p:txBody>
      </p:sp>
      <p:sp>
        <p:nvSpPr>
          <p:cNvPr id="12" name="Text 6"/>
          <p:cNvSpPr/>
          <p:nvPr/>
        </p:nvSpPr>
        <p:spPr>
          <a:xfrm>
            <a:off x="7609046" y="5447109"/>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Fira Sans" pitchFamily="34" charset="0"/>
                <a:ea typeface="Fira Sans" pitchFamily="34" charset="-122"/>
                <a:cs typeface="Fira Sans" pitchFamily="34" charset="-120"/>
              </a:rPr>
              <a:t>Identify fatigue signs accurately.</a:t>
            </a:r>
            <a:endParaRPr lang="en-US" sz="1650" dirty="0"/>
          </a:p>
        </p:txBody>
      </p:sp>
      <p:sp>
        <p:nvSpPr>
          <p:cNvPr id="13" name="Text 7"/>
          <p:cNvSpPr/>
          <p:nvPr/>
        </p:nvSpPr>
        <p:spPr>
          <a:xfrm>
            <a:off x="6229350" y="6288286"/>
            <a:ext cx="7658100" cy="1358265"/>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Fira Sans" pitchFamily="34" charset="0"/>
                <a:ea typeface="Fira Sans" pitchFamily="34" charset="-122"/>
                <a:cs typeface="Fira Sans" pitchFamily="34" charset="-120"/>
              </a:rPr>
              <a:t>The goals are to develop a system capable of recognizing human emotions in real-time, analyzing emotions based on facial expressions, and accurately identifying signs of fatigue to prevent potential accidents or hazards through eye closure analysis.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65121"/>
            <a:ext cx="7484150"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Tools and Technologies</a:t>
            </a:r>
            <a:endParaRPr lang="en-US" sz="4450" dirty="0"/>
          </a:p>
        </p:txBody>
      </p:sp>
      <p:pic>
        <p:nvPicPr>
          <p:cNvPr id="4" name="Image 1" descr="preencoded.png"/>
          <p:cNvPicPr>
            <a:picLocks noChangeAspect="1"/>
          </p:cNvPicPr>
          <p:nvPr/>
        </p:nvPicPr>
        <p:blipFill>
          <a:blip r:embed="rId4"/>
          <a:stretch>
            <a:fillRect/>
          </a:stretch>
        </p:blipFill>
        <p:spPr>
          <a:xfrm>
            <a:off x="793790" y="2053709"/>
            <a:ext cx="566976" cy="566976"/>
          </a:xfrm>
          <a:prstGeom prst="rect">
            <a:avLst/>
          </a:prstGeom>
        </p:spPr>
      </p:pic>
      <p:sp>
        <p:nvSpPr>
          <p:cNvPr id="5" name="Text 1"/>
          <p:cNvSpPr/>
          <p:nvPr/>
        </p:nvSpPr>
        <p:spPr>
          <a:xfrm>
            <a:off x="1587579" y="20140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793790" y="3340775"/>
            <a:ext cx="566976" cy="566976"/>
          </a:xfrm>
          <a:prstGeom prst="rect">
            <a:avLst/>
          </a:prstGeom>
        </p:spPr>
      </p:pic>
      <p:sp>
        <p:nvSpPr>
          <p:cNvPr id="7" name="Text 2"/>
          <p:cNvSpPr/>
          <p:nvPr/>
        </p:nvSpPr>
        <p:spPr>
          <a:xfrm>
            <a:off x="1587579" y="33011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OpenCV</a:t>
            </a:r>
            <a:endParaRPr lang="en-US" sz="2200" dirty="0"/>
          </a:p>
        </p:txBody>
      </p:sp>
      <p:pic>
        <p:nvPicPr>
          <p:cNvPr id="8" name="Image 3" descr="preencoded.png"/>
          <p:cNvPicPr>
            <a:picLocks noChangeAspect="1"/>
          </p:cNvPicPr>
          <p:nvPr/>
        </p:nvPicPr>
        <p:blipFill>
          <a:blip r:embed="rId6"/>
          <a:stretch>
            <a:fillRect/>
          </a:stretch>
        </p:blipFill>
        <p:spPr>
          <a:xfrm>
            <a:off x="793790" y="4627840"/>
            <a:ext cx="566976" cy="566976"/>
          </a:xfrm>
          <a:prstGeom prst="rect">
            <a:avLst/>
          </a:prstGeom>
        </p:spPr>
      </p:pic>
      <p:sp>
        <p:nvSpPr>
          <p:cNvPr id="9" name="Text 3"/>
          <p:cNvSpPr/>
          <p:nvPr/>
        </p:nvSpPr>
        <p:spPr>
          <a:xfrm>
            <a:off x="1587579" y="45881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Keras</a:t>
            </a:r>
            <a:endParaRPr lang="en-US" sz="2200" dirty="0"/>
          </a:p>
        </p:txBody>
      </p:sp>
      <p:sp>
        <p:nvSpPr>
          <p:cNvPr id="10" name="Text 4"/>
          <p:cNvSpPr/>
          <p:nvPr/>
        </p:nvSpPr>
        <p:spPr>
          <a:xfrm>
            <a:off x="793790" y="5449967"/>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Python serves as the foundational programming language. OpenCV is an essential library for computer vision tasks. Keras with TensorFlow simplifies building and training CNN models. NumPy is used for numerical computing, and Pyttsx3 enables timely alerts for drowsiness detection outcomes.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930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Dataset Utilized</a:t>
            </a:r>
            <a:endParaRPr lang="en-US" sz="4450" dirty="0"/>
          </a:p>
        </p:txBody>
      </p:sp>
      <p:pic>
        <p:nvPicPr>
          <p:cNvPr id="3" name="Image 0" descr="preencoded.png"/>
          <p:cNvPicPr>
            <a:picLocks noChangeAspect="1"/>
          </p:cNvPicPr>
          <p:nvPr/>
        </p:nvPicPr>
        <p:blipFill>
          <a:blip r:embed="rId3"/>
          <a:stretch>
            <a:fillRect/>
          </a:stretch>
        </p:blipFill>
        <p:spPr>
          <a:xfrm>
            <a:off x="2978348" y="2755463"/>
            <a:ext cx="2152055" cy="807958"/>
          </a:xfrm>
          <a:prstGeom prst="rect">
            <a:avLst/>
          </a:prstGeom>
        </p:spPr>
      </p:pic>
      <p:sp>
        <p:nvSpPr>
          <p:cNvPr id="4" name="Text 1"/>
          <p:cNvSpPr/>
          <p:nvPr/>
        </p:nvSpPr>
        <p:spPr>
          <a:xfrm>
            <a:off x="3894892" y="304728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1</a:t>
            </a:r>
            <a:endParaRPr lang="en-US" sz="2500" dirty="0"/>
          </a:p>
        </p:txBody>
      </p:sp>
      <p:sp>
        <p:nvSpPr>
          <p:cNvPr id="5" name="Text 2"/>
          <p:cNvSpPr/>
          <p:nvPr/>
        </p:nvSpPr>
        <p:spPr>
          <a:xfrm>
            <a:off x="5357217" y="2982277"/>
            <a:ext cx="255043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FER2013 Dataset</a:t>
            </a:r>
            <a:endParaRPr lang="en-US" sz="2200" dirty="0"/>
          </a:p>
        </p:txBody>
      </p:sp>
      <p:sp>
        <p:nvSpPr>
          <p:cNvPr id="6" name="Shape 3"/>
          <p:cNvSpPr/>
          <p:nvPr/>
        </p:nvSpPr>
        <p:spPr>
          <a:xfrm>
            <a:off x="5187077" y="3576518"/>
            <a:ext cx="8592860" cy="15240"/>
          </a:xfrm>
          <a:prstGeom prst="roundRect">
            <a:avLst>
              <a:gd name="adj" fmla="val 223256"/>
            </a:avLst>
          </a:prstGeom>
          <a:solidFill>
            <a:srgbClr val="474748"/>
          </a:solidFill>
          <a:ln/>
        </p:spPr>
      </p:sp>
      <p:pic>
        <p:nvPicPr>
          <p:cNvPr id="7" name="Image 1" descr="preencoded.png"/>
          <p:cNvPicPr>
            <a:picLocks noChangeAspect="1"/>
          </p:cNvPicPr>
          <p:nvPr/>
        </p:nvPicPr>
        <p:blipFill>
          <a:blip r:embed="rId4"/>
          <a:stretch>
            <a:fillRect/>
          </a:stretch>
        </p:blipFill>
        <p:spPr>
          <a:xfrm>
            <a:off x="1902381" y="3620095"/>
            <a:ext cx="4304109" cy="807958"/>
          </a:xfrm>
          <a:prstGeom prst="rect">
            <a:avLst/>
          </a:prstGeom>
        </p:spPr>
      </p:pic>
      <p:sp>
        <p:nvSpPr>
          <p:cNvPr id="8" name="Text 4"/>
          <p:cNvSpPr/>
          <p:nvPr/>
        </p:nvSpPr>
        <p:spPr>
          <a:xfrm>
            <a:off x="3894892" y="382476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2</a:t>
            </a:r>
            <a:endParaRPr lang="en-US" sz="2500" dirty="0"/>
          </a:p>
        </p:txBody>
      </p:sp>
      <p:sp>
        <p:nvSpPr>
          <p:cNvPr id="9" name="Text 5"/>
          <p:cNvSpPr/>
          <p:nvPr/>
        </p:nvSpPr>
        <p:spPr>
          <a:xfrm>
            <a:off x="6433304" y="3846909"/>
            <a:ext cx="255043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48x48 Grayscale</a:t>
            </a:r>
            <a:endParaRPr lang="en-US" sz="2200" dirty="0"/>
          </a:p>
        </p:txBody>
      </p:sp>
      <p:sp>
        <p:nvSpPr>
          <p:cNvPr id="10" name="Shape 6"/>
          <p:cNvSpPr/>
          <p:nvPr/>
        </p:nvSpPr>
        <p:spPr>
          <a:xfrm>
            <a:off x="6263164" y="4441150"/>
            <a:ext cx="7516773" cy="15240"/>
          </a:xfrm>
          <a:prstGeom prst="roundRect">
            <a:avLst>
              <a:gd name="adj" fmla="val 223256"/>
            </a:avLst>
          </a:prstGeom>
          <a:solidFill>
            <a:srgbClr val="474748"/>
          </a:solidFill>
          <a:ln/>
        </p:spPr>
      </p:sp>
      <p:pic>
        <p:nvPicPr>
          <p:cNvPr id="11" name="Image 2" descr="preencoded.png"/>
          <p:cNvPicPr>
            <a:picLocks noChangeAspect="1"/>
          </p:cNvPicPr>
          <p:nvPr/>
        </p:nvPicPr>
        <p:blipFill>
          <a:blip r:embed="rId5"/>
          <a:stretch>
            <a:fillRect/>
          </a:stretch>
        </p:blipFill>
        <p:spPr>
          <a:xfrm>
            <a:off x="826294" y="4484727"/>
            <a:ext cx="6456164" cy="807958"/>
          </a:xfrm>
          <a:prstGeom prst="rect">
            <a:avLst/>
          </a:prstGeom>
        </p:spPr>
      </p:pic>
      <p:sp>
        <p:nvSpPr>
          <p:cNvPr id="12" name="Text 7"/>
          <p:cNvSpPr/>
          <p:nvPr/>
        </p:nvSpPr>
        <p:spPr>
          <a:xfrm>
            <a:off x="3894773" y="468939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3</a:t>
            </a:r>
            <a:endParaRPr lang="en-US" sz="2500" dirty="0"/>
          </a:p>
        </p:txBody>
      </p:sp>
      <p:sp>
        <p:nvSpPr>
          <p:cNvPr id="13" name="Text 8"/>
          <p:cNvSpPr/>
          <p:nvPr/>
        </p:nvSpPr>
        <p:spPr>
          <a:xfrm>
            <a:off x="7509272" y="4711541"/>
            <a:ext cx="238041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Seven Emotions</a:t>
            </a:r>
            <a:endParaRPr lang="en-US" sz="2200" dirty="0"/>
          </a:p>
        </p:txBody>
      </p:sp>
      <p:sp>
        <p:nvSpPr>
          <p:cNvPr id="14" name="Text 9"/>
          <p:cNvSpPr/>
          <p:nvPr/>
        </p:nvSpPr>
        <p:spPr>
          <a:xfrm>
            <a:off x="793790" y="554783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 FER2013 dataset is used for training, containing labeled facial expression data for diverse emotions. Images are processed to 48x48 pixels in grayscale, optimizing data input for CNN training. The dataset categorizes emotions into seven distinct types, allowing for a nuanced understanding of human sentiment.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14099"/>
          </a:xfrm>
          <a:prstGeom prst="rect">
            <a:avLst/>
          </a:prstGeom>
        </p:spPr>
      </p:pic>
      <p:sp>
        <p:nvSpPr>
          <p:cNvPr id="3" name="Text 0"/>
          <p:cNvSpPr/>
          <p:nvPr/>
        </p:nvSpPr>
        <p:spPr>
          <a:xfrm>
            <a:off x="647938" y="2823686"/>
            <a:ext cx="6662618" cy="578406"/>
          </a:xfrm>
          <a:prstGeom prst="rect">
            <a:avLst/>
          </a:prstGeom>
          <a:noFill/>
          <a:ln/>
        </p:spPr>
        <p:txBody>
          <a:bodyPr wrap="none" lIns="0" tIns="0" rIns="0" bIns="0" rtlCol="0" anchor="t"/>
          <a:lstStyle/>
          <a:p>
            <a:pPr marL="0" indent="0" algn="l">
              <a:lnSpc>
                <a:spcPts val="4550"/>
              </a:lnSpc>
              <a:buNone/>
            </a:pPr>
            <a:r>
              <a:rPr lang="en-US" sz="3600" dirty="0">
                <a:solidFill>
                  <a:srgbClr val="FBF3FA"/>
                </a:solidFill>
                <a:latin typeface="Fira Mono Medium" pitchFamily="34" charset="0"/>
                <a:ea typeface="Fira Mono Medium" pitchFamily="34" charset="-122"/>
                <a:cs typeface="Fira Mono Medium" pitchFamily="34" charset="-120"/>
              </a:rPr>
              <a:t>Data Preprocessing Steps</a:t>
            </a:r>
            <a:endParaRPr lang="en-US" sz="3600" dirty="0"/>
          </a:p>
        </p:txBody>
      </p:sp>
      <p:sp>
        <p:nvSpPr>
          <p:cNvPr id="4" name="Shape 1"/>
          <p:cNvSpPr/>
          <p:nvPr/>
        </p:nvSpPr>
        <p:spPr>
          <a:xfrm>
            <a:off x="7303770" y="3679746"/>
            <a:ext cx="22860" cy="3239572"/>
          </a:xfrm>
          <a:prstGeom prst="roundRect">
            <a:avLst>
              <a:gd name="adj" fmla="val 121478"/>
            </a:avLst>
          </a:prstGeom>
          <a:solidFill>
            <a:srgbClr val="474748"/>
          </a:solidFill>
          <a:ln/>
        </p:spPr>
      </p:sp>
      <p:sp>
        <p:nvSpPr>
          <p:cNvPr id="5" name="Shape 2"/>
          <p:cNvSpPr/>
          <p:nvPr/>
        </p:nvSpPr>
        <p:spPr>
          <a:xfrm>
            <a:off x="6574512" y="4084796"/>
            <a:ext cx="555308" cy="22860"/>
          </a:xfrm>
          <a:prstGeom prst="roundRect">
            <a:avLst>
              <a:gd name="adj" fmla="val 121478"/>
            </a:avLst>
          </a:prstGeom>
          <a:solidFill>
            <a:srgbClr val="474748"/>
          </a:solidFill>
          <a:ln/>
        </p:spPr>
      </p:sp>
      <p:sp>
        <p:nvSpPr>
          <p:cNvPr id="6" name="Shape 3"/>
          <p:cNvSpPr/>
          <p:nvPr/>
        </p:nvSpPr>
        <p:spPr>
          <a:xfrm>
            <a:off x="7106960" y="3887986"/>
            <a:ext cx="416481" cy="416481"/>
          </a:xfrm>
          <a:prstGeom prst="roundRect">
            <a:avLst>
              <a:gd name="adj" fmla="val 6668"/>
            </a:avLst>
          </a:prstGeom>
          <a:solidFill>
            <a:srgbClr val="2E2E2F"/>
          </a:solidFill>
          <a:ln/>
        </p:spPr>
      </p:sp>
      <p:pic>
        <p:nvPicPr>
          <p:cNvPr id="7" name="Image 1" descr="preencoded.png"/>
          <p:cNvPicPr>
            <a:picLocks noChangeAspect="1"/>
          </p:cNvPicPr>
          <p:nvPr/>
        </p:nvPicPr>
        <p:blipFill>
          <a:blip r:embed="rId4"/>
          <a:stretch>
            <a:fillRect/>
          </a:stretch>
        </p:blipFill>
        <p:spPr>
          <a:xfrm>
            <a:off x="7176373" y="3922693"/>
            <a:ext cx="277654" cy="347067"/>
          </a:xfrm>
          <a:prstGeom prst="rect">
            <a:avLst/>
          </a:prstGeom>
        </p:spPr>
      </p:pic>
      <p:sp>
        <p:nvSpPr>
          <p:cNvPr id="8" name="Text 4"/>
          <p:cNvSpPr/>
          <p:nvPr/>
        </p:nvSpPr>
        <p:spPr>
          <a:xfrm>
            <a:off x="3613547" y="3864769"/>
            <a:ext cx="2776061" cy="289322"/>
          </a:xfrm>
          <a:prstGeom prst="rect">
            <a:avLst/>
          </a:prstGeom>
          <a:noFill/>
          <a:ln/>
        </p:spPr>
        <p:txBody>
          <a:bodyPr wrap="none" lIns="0" tIns="0" rIns="0" bIns="0" rtlCol="0" anchor="t"/>
          <a:lstStyle/>
          <a:p>
            <a:pPr marL="0" indent="0" algn="r">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Grayscale Conversion</a:t>
            </a:r>
            <a:endParaRPr lang="en-US" sz="1800" dirty="0"/>
          </a:p>
        </p:txBody>
      </p:sp>
      <p:sp>
        <p:nvSpPr>
          <p:cNvPr id="9" name="Text 5"/>
          <p:cNvSpPr/>
          <p:nvPr/>
        </p:nvSpPr>
        <p:spPr>
          <a:xfrm>
            <a:off x="647938" y="4265057"/>
            <a:ext cx="5741670" cy="296228"/>
          </a:xfrm>
          <a:prstGeom prst="rect">
            <a:avLst/>
          </a:prstGeom>
          <a:noFill/>
          <a:ln/>
        </p:spPr>
        <p:txBody>
          <a:bodyPr wrap="none" lIns="0" tIns="0" rIns="0" bIns="0" rtlCol="0" anchor="t"/>
          <a:lstStyle/>
          <a:p>
            <a:pPr marL="0" indent="0" algn="r">
              <a:lnSpc>
                <a:spcPts val="2300"/>
              </a:lnSpc>
              <a:buNone/>
            </a:pPr>
            <a:r>
              <a:rPr lang="en-US" sz="1450" dirty="0">
                <a:solidFill>
                  <a:srgbClr val="E0D6DE"/>
                </a:solidFill>
                <a:latin typeface="Fira Sans" pitchFamily="34" charset="0"/>
                <a:ea typeface="Fira Sans" pitchFamily="34" charset="-122"/>
                <a:cs typeface="Fira Sans" pitchFamily="34" charset="-120"/>
              </a:rPr>
              <a:t>Transform colored images into grayscale.</a:t>
            </a:r>
            <a:endParaRPr lang="en-US" sz="1450" dirty="0"/>
          </a:p>
        </p:txBody>
      </p:sp>
      <p:sp>
        <p:nvSpPr>
          <p:cNvPr id="10" name="Shape 6"/>
          <p:cNvSpPr/>
          <p:nvPr/>
        </p:nvSpPr>
        <p:spPr>
          <a:xfrm>
            <a:off x="7500580" y="5010269"/>
            <a:ext cx="555308" cy="22860"/>
          </a:xfrm>
          <a:prstGeom prst="roundRect">
            <a:avLst>
              <a:gd name="adj" fmla="val 121478"/>
            </a:avLst>
          </a:prstGeom>
          <a:solidFill>
            <a:srgbClr val="474748"/>
          </a:solidFill>
          <a:ln/>
        </p:spPr>
      </p:sp>
      <p:sp>
        <p:nvSpPr>
          <p:cNvPr id="11" name="Shape 7"/>
          <p:cNvSpPr/>
          <p:nvPr/>
        </p:nvSpPr>
        <p:spPr>
          <a:xfrm>
            <a:off x="7106960" y="4813459"/>
            <a:ext cx="416481" cy="416481"/>
          </a:xfrm>
          <a:prstGeom prst="roundRect">
            <a:avLst>
              <a:gd name="adj" fmla="val 6668"/>
            </a:avLst>
          </a:prstGeom>
          <a:solidFill>
            <a:srgbClr val="2E2E2F"/>
          </a:solidFill>
          <a:ln/>
        </p:spPr>
      </p:sp>
      <p:pic>
        <p:nvPicPr>
          <p:cNvPr id="12" name="Image 2" descr="preencoded.png"/>
          <p:cNvPicPr>
            <a:picLocks noChangeAspect="1"/>
          </p:cNvPicPr>
          <p:nvPr/>
        </p:nvPicPr>
        <p:blipFill>
          <a:blip r:embed="rId5"/>
          <a:stretch>
            <a:fillRect/>
          </a:stretch>
        </p:blipFill>
        <p:spPr>
          <a:xfrm>
            <a:off x="7176373" y="4848165"/>
            <a:ext cx="277654" cy="347067"/>
          </a:xfrm>
          <a:prstGeom prst="rect">
            <a:avLst/>
          </a:prstGeom>
        </p:spPr>
      </p:pic>
      <p:sp>
        <p:nvSpPr>
          <p:cNvPr id="13" name="Text 8"/>
          <p:cNvSpPr/>
          <p:nvPr/>
        </p:nvSpPr>
        <p:spPr>
          <a:xfrm>
            <a:off x="8240792" y="4790242"/>
            <a:ext cx="2314099" cy="289322"/>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Resizing</a:t>
            </a:r>
            <a:endParaRPr lang="en-US" sz="1800" dirty="0"/>
          </a:p>
        </p:txBody>
      </p:sp>
      <p:sp>
        <p:nvSpPr>
          <p:cNvPr id="14" name="Text 9"/>
          <p:cNvSpPr/>
          <p:nvPr/>
        </p:nvSpPr>
        <p:spPr>
          <a:xfrm>
            <a:off x="8240792" y="5190530"/>
            <a:ext cx="5741670" cy="296228"/>
          </a:xfrm>
          <a:prstGeom prst="rect">
            <a:avLst/>
          </a:prstGeom>
          <a:noFill/>
          <a:ln/>
        </p:spPr>
        <p:txBody>
          <a:bodyPr wrap="non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Standardize images to 48x48 pixels.</a:t>
            </a:r>
            <a:endParaRPr lang="en-US" sz="1450" dirty="0"/>
          </a:p>
        </p:txBody>
      </p:sp>
      <p:sp>
        <p:nvSpPr>
          <p:cNvPr id="15" name="Shape 10"/>
          <p:cNvSpPr/>
          <p:nvPr/>
        </p:nvSpPr>
        <p:spPr>
          <a:xfrm>
            <a:off x="6574512" y="5843230"/>
            <a:ext cx="555308" cy="22860"/>
          </a:xfrm>
          <a:prstGeom prst="roundRect">
            <a:avLst>
              <a:gd name="adj" fmla="val 121478"/>
            </a:avLst>
          </a:prstGeom>
          <a:solidFill>
            <a:srgbClr val="474748"/>
          </a:solidFill>
          <a:ln/>
        </p:spPr>
      </p:sp>
      <p:sp>
        <p:nvSpPr>
          <p:cNvPr id="16" name="Shape 11"/>
          <p:cNvSpPr/>
          <p:nvPr/>
        </p:nvSpPr>
        <p:spPr>
          <a:xfrm>
            <a:off x="7106960" y="5646420"/>
            <a:ext cx="416481" cy="416481"/>
          </a:xfrm>
          <a:prstGeom prst="roundRect">
            <a:avLst>
              <a:gd name="adj" fmla="val 6668"/>
            </a:avLst>
          </a:prstGeom>
          <a:solidFill>
            <a:srgbClr val="2E2E2F"/>
          </a:solidFill>
          <a:ln/>
        </p:spPr>
      </p:sp>
      <p:pic>
        <p:nvPicPr>
          <p:cNvPr id="17" name="Image 3" descr="preencoded.png"/>
          <p:cNvPicPr>
            <a:picLocks noChangeAspect="1"/>
          </p:cNvPicPr>
          <p:nvPr/>
        </p:nvPicPr>
        <p:blipFill>
          <a:blip r:embed="rId6"/>
          <a:stretch>
            <a:fillRect/>
          </a:stretch>
        </p:blipFill>
        <p:spPr>
          <a:xfrm>
            <a:off x="7176373" y="5681127"/>
            <a:ext cx="277654" cy="347067"/>
          </a:xfrm>
          <a:prstGeom prst="rect">
            <a:avLst/>
          </a:prstGeom>
        </p:spPr>
      </p:pic>
      <p:sp>
        <p:nvSpPr>
          <p:cNvPr id="18" name="Text 12"/>
          <p:cNvSpPr/>
          <p:nvPr/>
        </p:nvSpPr>
        <p:spPr>
          <a:xfrm>
            <a:off x="4075509" y="5623203"/>
            <a:ext cx="2314099" cy="289322"/>
          </a:xfrm>
          <a:prstGeom prst="rect">
            <a:avLst/>
          </a:prstGeom>
          <a:noFill/>
          <a:ln/>
        </p:spPr>
        <p:txBody>
          <a:bodyPr wrap="none" lIns="0" tIns="0" rIns="0" bIns="0" rtlCol="0" anchor="t"/>
          <a:lstStyle/>
          <a:p>
            <a:pPr marL="0" indent="0" algn="r">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Normalization</a:t>
            </a:r>
            <a:endParaRPr lang="en-US" sz="1800" dirty="0"/>
          </a:p>
        </p:txBody>
      </p:sp>
      <p:sp>
        <p:nvSpPr>
          <p:cNvPr id="19" name="Text 13"/>
          <p:cNvSpPr/>
          <p:nvPr/>
        </p:nvSpPr>
        <p:spPr>
          <a:xfrm>
            <a:off x="647938" y="6023491"/>
            <a:ext cx="5741670" cy="296228"/>
          </a:xfrm>
          <a:prstGeom prst="rect">
            <a:avLst/>
          </a:prstGeom>
          <a:noFill/>
          <a:ln/>
        </p:spPr>
        <p:txBody>
          <a:bodyPr wrap="none" lIns="0" tIns="0" rIns="0" bIns="0" rtlCol="0" anchor="t"/>
          <a:lstStyle/>
          <a:p>
            <a:pPr marL="0" indent="0" algn="r">
              <a:lnSpc>
                <a:spcPts val="2300"/>
              </a:lnSpc>
              <a:buNone/>
            </a:pPr>
            <a:r>
              <a:rPr lang="en-US" sz="1450" dirty="0">
                <a:solidFill>
                  <a:srgbClr val="E0D6DE"/>
                </a:solidFill>
                <a:latin typeface="Fira Sans" pitchFamily="34" charset="0"/>
                <a:ea typeface="Fira Sans" pitchFamily="34" charset="-122"/>
                <a:cs typeface="Fira Sans" pitchFamily="34" charset="-120"/>
              </a:rPr>
              <a:t>Enhance data by normalizing values.</a:t>
            </a:r>
            <a:endParaRPr lang="en-US" sz="1450" dirty="0"/>
          </a:p>
        </p:txBody>
      </p:sp>
      <p:sp>
        <p:nvSpPr>
          <p:cNvPr id="20" name="Text 14"/>
          <p:cNvSpPr/>
          <p:nvPr/>
        </p:nvSpPr>
        <p:spPr>
          <a:xfrm>
            <a:off x="647938" y="7127557"/>
            <a:ext cx="13334524" cy="592455"/>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Data is prepared for effective model training through grayscale conversion, resizing to 48x48 pixels, normalization, augmentation, and segregation into training and testing sets to ensure unbiased evaluation of model performance post-training.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36383"/>
            <a:ext cx="6123384"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Model Architecture</a:t>
            </a:r>
            <a:endParaRPr lang="en-US" sz="4450" dirty="0"/>
          </a:p>
        </p:txBody>
      </p:sp>
      <p:sp>
        <p:nvSpPr>
          <p:cNvPr id="3" name="Shape 1"/>
          <p:cNvSpPr/>
          <p:nvPr/>
        </p:nvSpPr>
        <p:spPr>
          <a:xfrm>
            <a:off x="793790" y="2698790"/>
            <a:ext cx="2173724" cy="807958"/>
          </a:xfrm>
          <a:prstGeom prst="roundRect">
            <a:avLst>
              <a:gd name="adj" fmla="val 4211"/>
            </a:avLst>
          </a:prstGeom>
          <a:solidFill>
            <a:srgbClr val="2E2E2F"/>
          </a:solidFill>
          <a:ln/>
        </p:spPr>
      </p:sp>
      <p:sp>
        <p:nvSpPr>
          <p:cNvPr id="4" name="Text 2"/>
          <p:cNvSpPr/>
          <p:nvPr/>
        </p:nvSpPr>
        <p:spPr>
          <a:xfrm>
            <a:off x="1721167" y="290345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1</a:t>
            </a:r>
            <a:endParaRPr lang="en-US" sz="2500" dirty="0"/>
          </a:p>
        </p:txBody>
      </p:sp>
      <p:sp>
        <p:nvSpPr>
          <p:cNvPr id="5" name="Text 3"/>
          <p:cNvSpPr/>
          <p:nvPr/>
        </p:nvSpPr>
        <p:spPr>
          <a:xfrm>
            <a:off x="3194328" y="2925604"/>
            <a:ext cx="170033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CNN Layers</a:t>
            </a:r>
            <a:endParaRPr lang="en-US" sz="2200" dirty="0"/>
          </a:p>
        </p:txBody>
      </p:sp>
      <p:sp>
        <p:nvSpPr>
          <p:cNvPr id="6" name="Shape 4"/>
          <p:cNvSpPr/>
          <p:nvPr/>
        </p:nvSpPr>
        <p:spPr>
          <a:xfrm>
            <a:off x="3080861" y="3491508"/>
            <a:ext cx="10642402" cy="15240"/>
          </a:xfrm>
          <a:prstGeom prst="roundRect">
            <a:avLst>
              <a:gd name="adj" fmla="val 223256"/>
            </a:avLst>
          </a:prstGeom>
          <a:solidFill>
            <a:srgbClr val="474748"/>
          </a:solidFill>
          <a:ln/>
        </p:spPr>
      </p:sp>
      <p:sp>
        <p:nvSpPr>
          <p:cNvPr id="7" name="Shape 5"/>
          <p:cNvSpPr/>
          <p:nvPr/>
        </p:nvSpPr>
        <p:spPr>
          <a:xfrm>
            <a:off x="793790" y="3620095"/>
            <a:ext cx="4347567" cy="807958"/>
          </a:xfrm>
          <a:prstGeom prst="roundRect">
            <a:avLst>
              <a:gd name="adj" fmla="val 4211"/>
            </a:avLst>
          </a:prstGeom>
          <a:solidFill>
            <a:srgbClr val="2E2E2F"/>
          </a:solidFill>
          <a:ln/>
        </p:spPr>
      </p:sp>
      <p:sp>
        <p:nvSpPr>
          <p:cNvPr id="8" name="Text 6"/>
          <p:cNvSpPr/>
          <p:nvPr/>
        </p:nvSpPr>
        <p:spPr>
          <a:xfrm>
            <a:off x="2808089" y="382476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2</a:t>
            </a:r>
            <a:endParaRPr lang="en-US" sz="2500" dirty="0"/>
          </a:p>
        </p:txBody>
      </p:sp>
      <p:sp>
        <p:nvSpPr>
          <p:cNvPr id="9" name="Text 7"/>
          <p:cNvSpPr/>
          <p:nvPr/>
        </p:nvSpPr>
        <p:spPr>
          <a:xfrm>
            <a:off x="5368171" y="3846909"/>
            <a:ext cx="170033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MaxPooling</a:t>
            </a:r>
            <a:endParaRPr lang="en-US" sz="2200" dirty="0"/>
          </a:p>
        </p:txBody>
      </p:sp>
      <p:sp>
        <p:nvSpPr>
          <p:cNvPr id="10" name="Shape 8"/>
          <p:cNvSpPr/>
          <p:nvPr/>
        </p:nvSpPr>
        <p:spPr>
          <a:xfrm>
            <a:off x="5254704" y="4412813"/>
            <a:ext cx="8468558" cy="15240"/>
          </a:xfrm>
          <a:prstGeom prst="roundRect">
            <a:avLst>
              <a:gd name="adj" fmla="val 223256"/>
            </a:avLst>
          </a:prstGeom>
          <a:solidFill>
            <a:srgbClr val="474748"/>
          </a:solidFill>
          <a:ln/>
        </p:spPr>
      </p:sp>
      <p:sp>
        <p:nvSpPr>
          <p:cNvPr id="11" name="Shape 9"/>
          <p:cNvSpPr/>
          <p:nvPr/>
        </p:nvSpPr>
        <p:spPr>
          <a:xfrm>
            <a:off x="793790" y="4541401"/>
            <a:ext cx="6521410" cy="807958"/>
          </a:xfrm>
          <a:prstGeom prst="roundRect">
            <a:avLst>
              <a:gd name="adj" fmla="val 4211"/>
            </a:avLst>
          </a:prstGeom>
          <a:solidFill>
            <a:srgbClr val="2E2E2F"/>
          </a:solidFill>
          <a:ln/>
        </p:spPr>
      </p:sp>
      <p:sp>
        <p:nvSpPr>
          <p:cNvPr id="12" name="Text 10"/>
          <p:cNvSpPr/>
          <p:nvPr/>
        </p:nvSpPr>
        <p:spPr>
          <a:xfrm>
            <a:off x="3895011" y="474606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Fira Mono Medium" pitchFamily="34" charset="0"/>
                <a:ea typeface="Fira Mono Medium" pitchFamily="34" charset="-122"/>
                <a:cs typeface="Fira Mono Medium" pitchFamily="34" charset="-120"/>
              </a:rPr>
              <a:t>3</a:t>
            </a:r>
            <a:endParaRPr lang="en-US" sz="2500" dirty="0"/>
          </a:p>
        </p:txBody>
      </p:sp>
      <p:sp>
        <p:nvSpPr>
          <p:cNvPr id="13" name="Text 11"/>
          <p:cNvSpPr/>
          <p:nvPr/>
        </p:nvSpPr>
        <p:spPr>
          <a:xfrm>
            <a:off x="7542014" y="4768215"/>
            <a:ext cx="119026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Dropout</a:t>
            </a:r>
            <a:endParaRPr lang="en-US" sz="2200" dirty="0"/>
          </a:p>
        </p:txBody>
      </p:sp>
      <p:sp>
        <p:nvSpPr>
          <p:cNvPr id="14" name="Text 12"/>
          <p:cNvSpPr/>
          <p:nvPr/>
        </p:nvSpPr>
        <p:spPr>
          <a:xfrm>
            <a:off x="793790" y="560451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 model architecture utilizes stacked CNN layers to learn from visual data, convolutional layers for feature extraction, max-pooling layers for downsampling, dropout layers for regularization, and dense layers with softmax activation for multi-class classification, enabling the system to categorize real-time emotions effectively.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1535</Words>
  <Application>Microsoft Office PowerPoint</Application>
  <PresentationFormat>Custom</PresentationFormat>
  <Paragraphs>178</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Fira Mono Medium</vt:lpstr>
      <vt:lpstr>Fira Sans</vt:lpstr>
      <vt:lpstr>Arial</vt:lpstr>
      <vt:lpstr>Fira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6</cp:revision>
  <dcterms:created xsi:type="dcterms:W3CDTF">2025-04-15T16:50:22Z</dcterms:created>
  <dcterms:modified xsi:type="dcterms:W3CDTF">2025-04-16T06:16:36Z</dcterms:modified>
</cp:coreProperties>
</file>